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3" r:id="rId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5" autoAdjust="0"/>
  </p:normalViewPr>
  <p:slideViewPr>
    <p:cSldViewPr>
      <p:cViewPr>
        <p:scale>
          <a:sx n="130" d="100"/>
          <a:sy n="130" d="100"/>
        </p:scale>
        <p:origin x="-1038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itrinskayaIY\YandexDisk\&#1050;&#1086;&#1084;&#1087;&#1100;&#1102;&#1090;&#1077;&#1088;%20M04\&#1044;&#1086;&#1082;&#1091;&#1084;&#1077;&#1085;&#1090;&#1099;\&#1061;&#1080;&#1090;&#1088;&#1080;&#1085;&#1089;&#1082;&#1072;&#1103;\!&#1044;&#1086;&#1082;&#1090;&#1086;&#1088;&#1089;&#1082;&#1072;&#1103;\&#1057;&#1087;&#1080;&#1089;&#1082;&#1080;\2025\&#1056;&#1072;&#1089;&#1095;&#1077;&#1090;&#1099;%20-%20&#1057;&#1043;%20&#1080;%20&#1082;&#1083;&#1080;&#1084;&#1072;&#1090;\freq_EPAS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'!$B$60</c:f>
              <c:strCache>
                <c:ptCount val="1"/>
                <c:pt idx="0">
                  <c:v>NEN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'!$C$60:$D$60</c:f>
              <c:numCache>
                <c:formatCode>General</c:formatCode>
                <c:ptCount val="2"/>
                <c:pt idx="0">
                  <c:v>0.32142857142857101</c:v>
                </c:pt>
                <c:pt idx="1">
                  <c:v>0.67857142857142905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'!$B$44</c:f>
              <c:strCache>
                <c:ptCount val="1"/>
                <c:pt idx="0">
                  <c:v>UKR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'!$C$44:$D$44</c:f>
              <c:numCache>
                <c:formatCode>General</c:formatCode>
                <c:ptCount val="2"/>
                <c:pt idx="0">
                  <c:v>3.3333333333333298E-2</c:v>
                </c:pt>
                <c:pt idx="1">
                  <c:v>0.96666666666666667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'!$B$40</c:f>
              <c:strCache>
                <c:ptCount val="1"/>
                <c:pt idx="0">
                  <c:v>BEL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'!$C$40:$D$40</c:f>
              <c:numCache>
                <c:formatCode>General</c:formatCode>
                <c:ptCount val="2"/>
                <c:pt idx="0">
                  <c:v>0.02</c:v>
                </c:pt>
                <c:pt idx="1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'!$B$54</c:f>
              <c:strCache>
                <c:ptCount val="1"/>
                <c:pt idx="0">
                  <c:v>CHUV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'!$C$54:$D$54</c:f>
              <c:numCache>
                <c:formatCode>General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explosion val="1"/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explosion val="1"/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'!$B$33</c:f>
              <c:strCache>
                <c:ptCount val="1"/>
                <c:pt idx="0">
                  <c:v>KHVAR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'!$C$33:$D$33</c:f>
              <c:numCache>
                <c:formatCode>General</c:formatCode>
                <c:ptCount val="2"/>
                <c:pt idx="0">
                  <c:v>0.125</c:v>
                </c:pt>
                <c:pt idx="1">
                  <c:v>0.875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'[freq_EPAS1.xlsx]rs17039192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'[freq_EPAS1.xlsx]rs17039192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16754155730533"/>
          <c:y val="0.19432888597258677"/>
          <c:w val="0.45284711286089241"/>
          <c:h val="0.7547451881014872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explosion val="1"/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1609903831421"/>
          <c:y val="0.10349621627612464"/>
          <c:w val="0.37370199259863179"/>
          <c:h val="0.54461664838505153"/>
        </c:manualLayout>
      </c:layout>
      <c:pieChart>
        <c:varyColors val="1"/>
        <c:ser>
          <c:idx val="0"/>
          <c:order val="0"/>
          <c:tx>
            <c:strRef>
              <c:f>'rs17039192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1609903831421"/>
          <c:y val="0.10349621627612464"/>
          <c:w val="0.37370199259863179"/>
          <c:h val="0.54461664838505153"/>
        </c:manualLayout>
      </c:layout>
      <c:pieChart>
        <c:varyColors val="1"/>
        <c:ser>
          <c:idx val="0"/>
          <c:order val="0"/>
          <c:tx>
            <c:strRef>
              <c:f>'rs17039192 '!$B$50</c:f>
              <c:strCache>
                <c:ptCount val="1"/>
                <c:pt idx="0">
                  <c:v>BASH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'!$C$50:$D$50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'!$B$32</c:f>
              <c:strCache>
                <c:ptCount val="1"/>
                <c:pt idx="0">
                  <c:v>MING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'!$C$32:$D$32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'!$B$32</c:f>
              <c:strCache>
                <c:ptCount val="1"/>
                <c:pt idx="0">
                  <c:v>MING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'!$C$32:$D$32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'!$B$56</c:f>
              <c:strCache>
                <c:ptCount val="1"/>
                <c:pt idx="0">
                  <c:v>KAR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'!$C$56:$D$56</c:f>
              <c:numCache>
                <c:formatCode>0.00</c:formatCode>
                <c:ptCount val="2"/>
                <c:pt idx="0">
                  <c:v>0.3125</c:v>
                </c:pt>
                <c:pt idx="1">
                  <c:v>0.6875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'!$B$18</c:f>
              <c:strCache>
                <c:ptCount val="1"/>
                <c:pt idx="0">
                  <c:v>ABKH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'!$C$18:$D$18</c:f>
              <c:numCache>
                <c:formatCode>0.00</c:formatCode>
                <c:ptCount val="2"/>
                <c:pt idx="0">
                  <c:v>0.44444444444444398</c:v>
                </c:pt>
                <c:pt idx="1">
                  <c:v>0.55555555555555602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'!$B$32</c:f>
              <c:strCache>
                <c:ptCount val="1"/>
                <c:pt idx="0">
                  <c:v>MING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'!$C$32:$D$32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'!$B$46</c:f>
              <c:strCache>
                <c:ptCount val="1"/>
                <c:pt idx="0">
                  <c:v>CHERK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'!$C$46:$D$46</c:f>
              <c:numCache>
                <c:formatCode>0.00</c:formatCode>
                <c:ptCount val="2"/>
                <c:pt idx="0">
                  <c:v>0.57142857142857095</c:v>
                </c:pt>
                <c:pt idx="1">
                  <c:v>0.42857142857142905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'!$B$62</c:f>
              <c:strCache>
                <c:ptCount val="1"/>
                <c:pt idx="0">
                  <c:v>KHS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val>
            <c:numRef>
              <c:f>'rs17039192 '!$C$62:$D$62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'!$B$20</c:f>
              <c:strCache>
                <c:ptCount val="1"/>
                <c:pt idx="0">
                  <c:v>KARA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'!$C$20:$D$20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'!$B$29</c:f>
              <c:strCache>
                <c:ptCount val="1"/>
                <c:pt idx="0">
                  <c:v>ADYG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'!$C$29:$D$29</c:f>
              <c:numCache>
                <c:formatCode>0.00</c:formatCode>
                <c:ptCount val="2"/>
                <c:pt idx="0">
                  <c:v>0.58333333333333304</c:v>
                </c:pt>
                <c:pt idx="1">
                  <c:v>0.41666666666666696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'!$B$52</c:f>
              <c:strCache>
                <c:ptCount val="1"/>
                <c:pt idx="0">
                  <c:v>ING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'!$C$52:$D$52</c:f>
              <c:numCache>
                <c:formatCode>General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'!$B$21</c:f>
              <c:strCache>
                <c:ptCount val="1"/>
                <c:pt idx="0">
                  <c:v>CHECH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'!$C$21:$D$21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'!$B$59</c:f>
              <c:strCache>
                <c:ptCount val="1"/>
                <c:pt idx="0">
                  <c:v>KUM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'!$C$59:$D$59</c:f>
              <c:numCache>
                <c:formatCode>0.00</c:formatCode>
                <c:ptCount val="2"/>
                <c:pt idx="0">
                  <c:v>0.42857142857142899</c:v>
                </c:pt>
                <c:pt idx="1">
                  <c:v>0.57142857142857095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'!$B$33</c:f>
              <c:strCache>
                <c:ptCount val="1"/>
                <c:pt idx="0">
                  <c:v>KHVAR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'!$C$33:$D$33</c:f>
              <c:numCache>
                <c:formatCode>0.00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'!$B$27</c:f>
              <c:strCache>
                <c:ptCount val="1"/>
                <c:pt idx="0">
                  <c:v>TSEZ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'!$C$27:$D$27</c:f>
              <c:numCache>
                <c:formatCode>0.00</c:formatCode>
                <c:ptCount val="2"/>
                <c:pt idx="0">
                  <c:v>0.57142857142857095</c:v>
                </c:pt>
                <c:pt idx="1">
                  <c:v>0.42857142857142905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'!$B$56</c:f>
              <c:strCache>
                <c:ptCount val="1"/>
                <c:pt idx="0">
                  <c:v>KAR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'!$C$56:$D$56</c:f>
              <c:numCache>
                <c:formatCode>0.00</c:formatCode>
                <c:ptCount val="2"/>
                <c:pt idx="0">
                  <c:v>0.3125</c:v>
                </c:pt>
                <c:pt idx="1">
                  <c:v>0.6875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'!$B$18</c:f>
              <c:strCache>
                <c:ptCount val="1"/>
                <c:pt idx="0">
                  <c:v>ABKH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'!$C$18:$D$18</c:f>
              <c:numCache>
                <c:formatCode>0.00</c:formatCode>
                <c:ptCount val="2"/>
                <c:pt idx="0">
                  <c:v>0.44444444444444398</c:v>
                </c:pt>
                <c:pt idx="1">
                  <c:v>0.55555555555555602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'!$B$32</c:f>
              <c:strCache>
                <c:ptCount val="1"/>
                <c:pt idx="0">
                  <c:v>MING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'!$C$32:$D$32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'!$B$49</c:f>
              <c:strCache>
                <c:ptCount val="1"/>
                <c:pt idx="0">
                  <c:v>CHUL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val>
            <c:numRef>
              <c:f>'rs17039192 '!$C$49:$D$49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'!$B$46</c:f>
              <c:strCache>
                <c:ptCount val="1"/>
                <c:pt idx="0">
                  <c:v>CHERK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'!$C$46:$D$46</c:f>
              <c:numCache>
                <c:formatCode>0.00</c:formatCode>
                <c:ptCount val="2"/>
                <c:pt idx="0">
                  <c:v>0.57142857142857095</c:v>
                </c:pt>
                <c:pt idx="1">
                  <c:v>0.42857142857142905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'!$B$20</c:f>
              <c:strCache>
                <c:ptCount val="1"/>
                <c:pt idx="0">
                  <c:v>KARA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'!$C$20:$D$20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'!$B$29</c:f>
              <c:strCache>
                <c:ptCount val="1"/>
                <c:pt idx="0">
                  <c:v>ADYG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'!$C$29:$D$29</c:f>
              <c:numCache>
                <c:formatCode>0.00</c:formatCode>
                <c:ptCount val="2"/>
                <c:pt idx="0">
                  <c:v>0.58333333333333304</c:v>
                </c:pt>
                <c:pt idx="1">
                  <c:v>0.41666666666666696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'!$B$52</c:f>
              <c:strCache>
                <c:ptCount val="1"/>
                <c:pt idx="0">
                  <c:v>ING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'!$C$52:$D$52</c:f>
              <c:numCache>
                <c:formatCode>General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'!$B$21</c:f>
              <c:strCache>
                <c:ptCount val="1"/>
                <c:pt idx="0">
                  <c:v>CHECH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'!$C$21:$D$21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'!$B$59</c:f>
              <c:strCache>
                <c:ptCount val="1"/>
                <c:pt idx="0">
                  <c:v>KUM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'!$C$59:$D$59</c:f>
              <c:numCache>
                <c:formatCode>0.00</c:formatCode>
                <c:ptCount val="2"/>
                <c:pt idx="0">
                  <c:v>0.42857142857142899</c:v>
                </c:pt>
                <c:pt idx="1">
                  <c:v>0.57142857142857095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'!$B$33</c:f>
              <c:strCache>
                <c:ptCount val="1"/>
                <c:pt idx="0">
                  <c:v>KHVAR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'!$C$33:$D$33</c:f>
              <c:numCache>
                <c:formatCode>0.00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'!$B$27</c:f>
              <c:strCache>
                <c:ptCount val="1"/>
                <c:pt idx="0">
                  <c:v>TSEZ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'!$C$27:$D$27</c:f>
              <c:numCache>
                <c:formatCode>0.00</c:formatCode>
                <c:ptCount val="2"/>
                <c:pt idx="0">
                  <c:v>0.57142857142857095</c:v>
                </c:pt>
                <c:pt idx="1">
                  <c:v>0.42857142857142905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'!$B$47</c:f>
              <c:strCache>
                <c:ptCount val="1"/>
                <c:pt idx="0">
                  <c:v>RUT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'!$C$47:$D$47</c:f>
              <c:numCache>
                <c:formatCode>0.00</c:formatCode>
                <c:ptCount val="2"/>
                <c:pt idx="0">
                  <c:v>0.64285714285714302</c:v>
                </c:pt>
                <c:pt idx="1">
                  <c:v>0.35714285714285698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'!$B$23</c:f>
              <c:strCache>
                <c:ptCount val="1"/>
                <c:pt idx="0">
                  <c:v>TABAS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'!$C$23:$D$23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'!$B$63</c:f>
              <c:strCache>
                <c:ptCount val="1"/>
                <c:pt idx="0">
                  <c:v>BUR_A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'!$C$63:$D$63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'!$B$30</c:f>
              <c:strCache>
                <c:ptCount val="1"/>
                <c:pt idx="0">
                  <c:v>TSAKH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'!$C$30:$D$30</c:f>
              <c:numCache>
                <c:formatCode>0.00</c:formatCode>
                <c:ptCount val="2"/>
                <c:pt idx="0">
                  <c:v>0.58333333333333304</c:v>
                </c:pt>
                <c:pt idx="1">
                  <c:v>0.41666666666666696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'!$B$34</c:f>
              <c:strCache>
                <c:ptCount val="1"/>
                <c:pt idx="0">
                  <c:v>AGHUL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'!$C$34:$D$34</c:f>
              <c:numCache>
                <c:formatCode>0.00</c:formatCode>
                <c:ptCount val="2"/>
                <c:pt idx="0">
                  <c:v>0.64285714285714302</c:v>
                </c:pt>
                <c:pt idx="1">
                  <c:v>0.35714285714285698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'!$B$23</c:f>
              <c:strCache>
                <c:ptCount val="1"/>
                <c:pt idx="0">
                  <c:v>TABAS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'!$C$23:$D$23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'!$B$43</c:f>
              <c:strCache>
                <c:ptCount val="1"/>
                <c:pt idx="0">
                  <c:v>DARG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'!$C$43:$D$43</c:f>
              <c:numCache>
                <c:formatCode>General</c:formatCode>
                <c:ptCount val="2"/>
                <c:pt idx="0" formatCode="0.00">
                  <c:v>0.625</c:v>
                </c:pt>
                <c:pt idx="1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'!$B$21</c:f>
              <c:strCache>
                <c:ptCount val="1"/>
                <c:pt idx="0">
                  <c:v>CHECH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'!$C$21:$D$21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'!$B$21</c:f>
              <c:strCache>
                <c:ptCount val="1"/>
                <c:pt idx="0">
                  <c:v>CHECH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'!$C$21:$D$21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ru-RU" sz="10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'!$B$47</c:f>
              <c:strCache>
                <c:ptCount val="1"/>
                <c:pt idx="0">
                  <c:v>RUT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'!$C$47:$D$47</c:f>
              <c:numCache>
                <c:formatCode>0.00</c:formatCode>
                <c:ptCount val="2"/>
                <c:pt idx="0">
                  <c:v>0.64285714285714302</c:v>
                </c:pt>
                <c:pt idx="1">
                  <c:v>0.35714285714285698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'!$B$36</c:f>
              <c:strCache>
                <c:ptCount val="1"/>
                <c:pt idx="0">
                  <c:v>GUNZ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'!$C$36:$D$36</c:f>
              <c:numCache>
                <c:formatCode>General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'!$B$59</c:f>
              <c:strCache>
                <c:ptCount val="1"/>
                <c:pt idx="0">
                  <c:v>KUM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'!$C$59:$D$59</c:f>
              <c:numCache>
                <c:formatCode>0.00</c:formatCode>
                <c:ptCount val="2"/>
                <c:pt idx="0">
                  <c:v>0.42857142857142899</c:v>
                </c:pt>
                <c:pt idx="1">
                  <c:v>0.57142857142857095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'!$B$21</c:f>
              <c:strCache>
                <c:ptCount val="1"/>
                <c:pt idx="0">
                  <c:v>CHECH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'!$C$21:$D$21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'!$B$53</c:f>
              <c:strCache>
                <c:ptCount val="1"/>
                <c:pt idx="0">
                  <c:v>TAT_T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'!$C$53:$D$53</c:f>
              <c:numCache>
                <c:formatCode>General</c:formatCode>
                <c:ptCount val="2"/>
                <c:pt idx="0">
                  <c:v>0.157894736842105</c:v>
                </c:pt>
                <c:pt idx="1">
                  <c:v>0.84210526315789502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'!$B$32</c:f>
              <c:strCache>
                <c:ptCount val="1"/>
                <c:pt idx="0">
                  <c:v>MING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'!$C$32:$D$32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'rs1374749 '!$B$59</c:f>
              <c:strCache>
                <c:ptCount val="1"/>
                <c:pt idx="0">
                  <c:v>KUM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'rs1374749 '!$C$59:$D$59</c:f>
              <c:numCache>
                <c:formatCode>0.00</c:formatCode>
                <c:ptCount val="2"/>
                <c:pt idx="0">
                  <c:v>0.42857142857142899</c:v>
                </c:pt>
                <c:pt idx="1">
                  <c:v>0.57142857142857095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16754155730533"/>
          <c:y val="0.19432888597258677"/>
          <c:w val="0.45284711286089241"/>
          <c:h val="0.75474518810148727"/>
        </c:manualLayout>
      </c:layout>
      <c:pieChart>
        <c:varyColors val="1"/>
        <c:ser>
          <c:idx val="0"/>
          <c:order val="0"/>
          <c:tx>
            <c:strRef>
              <c:f>'rs17039192 '!$B$61</c:f>
              <c:strCache>
                <c:ptCount val="1"/>
                <c:pt idx="0">
                  <c:v>KHA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'!$C$61:$D$61</c:f>
              <c:numCache>
                <c:formatCode>General</c:formatCode>
                <c:ptCount val="2"/>
                <c:pt idx="0">
                  <c:v>0.58333333333333304</c:v>
                </c:pt>
                <c:pt idx="1">
                  <c:v>0.41666666666666696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'!$B$62</c:f>
              <c:strCache>
                <c:ptCount val="1"/>
                <c:pt idx="0">
                  <c:v>KHS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'!$C$62:$D$62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'rs17039192 '!$B$49</c:f>
              <c:strCache>
                <c:ptCount val="1"/>
                <c:pt idx="0">
                  <c:v>CHUL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'rs17039192 '!$C$49:$D$49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303CE-1EB3-4555-B913-10E20954989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6B8A-2B2C-4626-9C1C-6A778FB27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9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6B8A-2B2C-4626-9C1C-6A778FB275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9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6B8A-2B2C-4626-9C1C-6A778FB275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4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CHECH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6B8A-2B2C-4626-9C1C-6A778FB275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4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chart" Target="../charts/chart6.xml"/><Relationship Id="rId18" Type="http://schemas.openxmlformats.org/officeDocument/2006/relationships/chart" Target="../charts/chart11.xml"/><Relationship Id="rId26" Type="http://schemas.openxmlformats.org/officeDocument/2006/relationships/chart" Target="../charts/chart19.xml"/><Relationship Id="rId3" Type="http://schemas.openxmlformats.org/officeDocument/2006/relationships/image" Target="../media/image1.png"/><Relationship Id="rId21" Type="http://schemas.openxmlformats.org/officeDocument/2006/relationships/chart" Target="../charts/chart14.xml"/><Relationship Id="rId7" Type="http://schemas.openxmlformats.org/officeDocument/2006/relationships/chart" Target="../charts/chart1.xml"/><Relationship Id="rId12" Type="http://schemas.openxmlformats.org/officeDocument/2006/relationships/chart" Target="../charts/chart5.xml"/><Relationship Id="rId17" Type="http://schemas.openxmlformats.org/officeDocument/2006/relationships/chart" Target="../charts/chart10.xml"/><Relationship Id="rId25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9.xml"/><Relationship Id="rId20" Type="http://schemas.openxmlformats.org/officeDocument/2006/relationships/chart" Target="../charts/chart13.xml"/><Relationship Id="rId29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jpeg"/><Relationship Id="rId24" Type="http://schemas.openxmlformats.org/officeDocument/2006/relationships/chart" Target="../charts/chart17.xml"/><Relationship Id="rId5" Type="http://schemas.openxmlformats.org/officeDocument/2006/relationships/image" Target="../media/image3.png"/><Relationship Id="rId15" Type="http://schemas.openxmlformats.org/officeDocument/2006/relationships/chart" Target="../charts/chart8.xml"/><Relationship Id="rId23" Type="http://schemas.openxmlformats.org/officeDocument/2006/relationships/chart" Target="../charts/chart16.xml"/><Relationship Id="rId28" Type="http://schemas.openxmlformats.org/officeDocument/2006/relationships/chart" Target="../charts/chart21.xml"/><Relationship Id="rId10" Type="http://schemas.openxmlformats.org/officeDocument/2006/relationships/chart" Target="../charts/chart4.xml"/><Relationship Id="rId19" Type="http://schemas.openxmlformats.org/officeDocument/2006/relationships/chart" Target="../charts/chart12.xml"/><Relationship Id="rId4" Type="http://schemas.openxmlformats.org/officeDocument/2006/relationships/image" Target="../media/image2.png"/><Relationship Id="rId9" Type="http://schemas.openxmlformats.org/officeDocument/2006/relationships/chart" Target="../charts/chart3.xml"/><Relationship Id="rId14" Type="http://schemas.openxmlformats.org/officeDocument/2006/relationships/chart" Target="../charts/chart7.xml"/><Relationship Id="rId22" Type="http://schemas.openxmlformats.org/officeDocument/2006/relationships/chart" Target="../charts/chart15.xml"/><Relationship Id="rId27" Type="http://schemas.openxmlformats.org/officeDocument/2006/relationships/chart" Target="../charts/chart20.xml"/><Relationship Id="rId30" Type="http://schemas.openxmlformats.org/officeDocument/2006/relationships/chart" Target="../charts/char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13" Type="http://schemas.openxmlformats.org/officeDocument/2006/relationships/chart" Target="../charts/chart31.xml"/><Relationship Id="rId18" Type="http://schemas.openxmlformats.org/officeDocument/2006/relationships/chart" Target="../charts/chart36.xml"/><Relationship Id="rId26" Type="http://schemas.openxmlformats.org/officeDocument/2006/relationships/chart" Target="../charts/chart43.xml"/><Relationship Id="rId39" Type="http://schemas.openxmlformats.org/officeDocument/2006/relationships/chart" Target="../charts/chart56.xml"/><Relationship Id="rId3" Type="http://schemas.openxmlformats.org/officeDocument/2006/relationships/image" Target="../media/image2.png"/><Relationship Id="rId21" Type="http://schemas.openxmlformats.org/officeDocument/2006/relationships/chart" Target="../charts/chart38.xml"/><Relationship Id="rId34" Type="http://schemas.openxmlformats.org/officeDocument/2006/relationships/chart" Target="../charts/chart51.xml"/><Relationship Id="rId42" Type="http://schemas.openxmlformats.org/officeDocument/2006/relationships/chart" Target="../charts/chart59.xml"/><Relationship Id="rId7" Type="http://schemas.openxmlformats.org/officeDocument/2006/relationships/chart" Target="../charts/chart25.xml"/><Relationship Id="rId12" Type="http://schemas.openxmlformats.org/officeDocument/2006/relationships/chart" Target="../charts/chart30.xml"/><Relationship Id="rId17" Type="http://schemas.openxmlformats.org/officeDocument/2006/relationships/chart" Target="../charts/chart35.xml"/><Relationship Id="rId25" Type="http://schemas.openxmlformats.org/officeDocument/2006/relationships/chart" Target="../charts/chart42.xml"/><Relationship Id="rId33" Type="http://schemas.openxmlformats.org/officeDocument/2006/relationships/chart" Target="../charts/chart50.xml"/><Relationship Id="rId38" Type="http://schemas.openxmlformats.org/officeDocument/2006/relationships/chart" Target="../charts/chart55.xml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34.xml"/><Relationship Id="rId20" Type="http://schemas.openxmlformats.org/officeDocument/2006/relationships/chart" Target="../charts/chart37.xml"/><Relationship Id="rId29" Type="http://schemas.openxmlformats.org/officeDocument/2006/relationships/chart" Target="../charts/chart46.xml"/><Relationship Id="rId41" Type="http://schemas.openxmlformats.org/officeDocument/2006/relationships/chart" Target="../charts/chart5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11" Type="http://schemas.openxmlformats.org/officeDocument/2006/relationships/chart" Target="../charts/chart29.xml"/><Relationship Id="rId24" Type="http://schemas.openxmlformats.org/officeDocument/2006/relationships/chart" Target="../charts/chart41.xml"/><Relationship Id="rId32" Type="http://schemas.openxmlformats.org/officeDocument/2006/relationships/chart" Target="../charts/chart49.xml"/><Relationship Id="rId37" Type="http://schemas.openxmlformats.org/officeDocument/2006/relationships/chart" Target="../charts/chart54.xml"/><Relationship Id="rId40" Type="http://schemas.openxmlformats.org/officeDocument/2006/relationships/chart" Target="../charts/chart57.xml"/><Relationship Id="rId45" Type="http://schemas.openxmlformats.org/officeDocument/2006/relationships/image" Target="../media/image1.png"/><Relationship Id="rId5" Type="http://schemas.openxmlformats.org/officeDocument/2006/relationships/image" Target="../media/image4.png"/><Relationship Id="rId15" Type="http://schemas.openxmlformats.org/officeDocument/2006/relationships/chart" Target="../charts/chart33.xml"/><Relationship Id="rId23" Type="http://schemas.openxmlformats.org/officeDocument/2006/relationships/chart" Target="../charts/chart40.xml"/><Relationship Id="rId28" Type="http://schemas.openxmlformats.org/officeDocument/2006/relationships/chart" Target="../charts/chart45.xml"/><Relationship Id="rId36" Type="http://schemas.openxmlformats.org/officeDocument/2006/relationships/chart" Target="../charts/chart53.xml"/><Relationship Id="rId10" Type="http://schemas.openxmlformats.org/officeDocument/2006/relationships/chart" Target="../charts/chart28.xml"/><Relationship Id="rId19" Type="http://schemas.openxmlformats.org/officeDocument/2006/relationships/image" Target="../media/image6.png"/><Relationship Id="rId31" Type="http://schemas.openxmlformats.org/officeDocument/2006/relationships/chart" Target="../charts/chart48.xml"/><Relationship Id="rId44" Type="http://schemas.openxmlformats.org/officeDocument/2006/relationships/chart" Target="../charts/chart61.xml"/><Relationship Id="rId4" Type="http://schemas.openxmlformats.org/officeDocument/2006/relationships/image" Target="../media/image3.png"/><Relationship Id="rId9" Type="http://schemas.openxmlformats.org/officeDocument/2006/relationships/chart" Target="../charts/chart27.xml"/><Relationship Id="rId14" Type="http://schemas.openxmlformats.org/officeDocument/2006/relationships/chart" Target="../charts/chart32.xml"/><Relationship Id="rId22" Type="http://schemas.openxmlformats.org/officeDocument/2006/relationships/chart" Target="../charts/chart39.xml"/><Relationship Id="rId27" Type="http://schemas.openxmlformats.org/officeDocument/2006/relationships/chart" Target="../charts/chart44.xml"/><Relationship Id="rId30" Type="http://schemas.openxmlformats.org/officeDocument/2006/relationships/chart" Target="../charts/chart47.xml"/><Relationship Id="rId35" Type="http://schemas.openxmlformats.org/officeDocument/2006/relationships/chart" Target="../charts/chart52.xml"/><Relationship Id="rId43" Type="http://schemas.openxmlformats.org/officeDocument/2006/relationships/chart" Target="../charts/char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585" y="1347614"/>
            <a:ext cx="7772400" cy="1102519"/>
          </a:xfrm>
        </p:spPr>
        <p:txBody>
          <a:bodyPr>
            <a:noAutofit/>
          </a:bodyPr>
          <a:lstStyle/>
          <a:p>
            <a:r>
              <a:rPr lang="ru-RU" sz="1900" b="1" dirty="0"/>
              <a:t>Генетический ландшафт адаптации человека к экстремальным условиям среды: корреляция полиморфизма гена </a:t>
            </a:r>
            <a:r>
              <a:rPr lang="ru-RU" sz="1900" b="1" i="1" dirty="0"/>
              <a:t>EPAS1</a:t>
            </a:r>
            <a:r>
              <a:rPr lang="ru-RU" sz="1900" b="1" dirty="0"/>
              <a:t> 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>с </a:t>
            </a:r>
            <a:r>
              <a:rPr lang="ru-RU" sz="1900" b="1" dirty="0" err="1"/>
              <a:t>климато</a:t>
            </a:r>
            <a:r>
              <a:rPr lang="ru-RU" sz="1900" b="1" dirty="0"/>
              <a:t>-географическими </a:t>
            </a:r>
            <a:r>
              <a:rPr lang="ru-RU" sz="1900" b="1" dirty="0" smtClean="0"/>
              <a:t>факторами</a:t>
            </a:r>
            <a:endParaRPr lang="ru-RU" sz="1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8187" y="2715766"/>
            <a:ext cx="7056784" cy="30517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Хитринская И.Ю</a:t>
            </a:r>
            <a:r>
              <a:rPr lang="ru-RU" sz="1600" dirty="0" smtClean="0">
                <a:solidFill>
                  <a:schemeClr val="tx1"/>
                </a:solidFill>
              </a:rPr>
              <a:t>., </a:t>
            </a:r>
            <a:r>
              <a:rPr lang="ru-RU" sz="1600" dirty="0">
                <a:solidFill>
                  <a:schemeClr val="tx1"/>
                </a:solidFill>
              </a:rPr>
              <a:t>Харьков В.Н</a:t>
            </a:r>
            <a:r>
              <a:rPr lang="ru-RU" sz="1600" dirty="0" smtClean="0">
                <a:solidFill>
                  <a:schemeClr val="tx1"/>
                </a:solidFill>
              </a:rPr>
              <a:t>., </a:t>
            </a:r>
            <a:r>
              <a:rPr lang="ru-RU" sz="1600" dirty="0">
                <a:solidFill>
                  <a:schemeClr val="tx1"/>
                </a:solidFill>
              </a:rPr>
              <a:t>Зарубин А.А</a:t>
            </a:r>
            <a:r>
              <a:rPr lang="ru-RU" sz="1600" dirty="0" smtClean="0">
                <a:solidFill>
                  <a:schemeClr val="tx1"/>
                </a:solidFill>
              </a:rPr>
              <a:t>., </a:t>
            </a:r>
            <a:r>
              <a:rPr lang="ru-RU" sz="1600" dirty="0" err="1">
                <a:solidFill>
                  <a:schemeClr val="tx1"/>
                </a:solidFill>
              </a:rPr>
              <a:t>Раджабов</a:t>
            </a:r>
            <a:r>
              <a:rPr lang="ru-RU" sz="1600" dirty="0">
                <a:solidFill>
                  <a:schemeClr val="tx1"/>
                </a:solidFill>
              </a:rPr>
              <a:t> М.О</a:t>
            </a:r>
            <a:r>
              <a:rPr lang="ru-RU" sz="1600" dirty="0" smtClean="0">
                <a:solidFill>
                  <a:schemeClr val="tx1"/>
                </a:solidFill>
              </a:rPr>
              <a:t>., </a:t>
            </a:r>
            <a:r>
              <a:rPr lang="ru-RU" sz="1600" dirty="0">
                <a:solidFill>
                  <a:schemeClr val="tx1"/>
                </a:solidFill>
              </a:rPr>
              <a:t>Степанов В.А.</a:t>
            </a:r>
          </a:p>
        </p:txBody>
      </p:sp>
      <p:pic>
        <p:nvPicPr>
          <p:cNvPr id="1026" name="Picture 2" descr="Новые технологии в диагностике и лечении наследственных болезн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52" y="70850"/>
            <a:ext cx="7200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0377" y="3363838"/>
            <a:ext cx="73448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Томский </a:t>
            </a:r>
            <a:r>
              <a:rPr lang="ru-RU" sz="1100" i="1" dirty="0"/>
              <a:t>национальный исследовательский медицинский центр Российской академии </a:t>
            </a:r>
            <a:r>
              <a:rPr lang="ru-RU" sz="1100" i="1" dirty="0" smtClean="0"/>
              <a:t>наук, </a:t>
            </a:r>
            <a:br>
              <a:rPr lang="ru-RU" sz="1100" i="1" dirty="0" smtClean="0"/>
            </a:br>
            <a:r>
              <a:rPr lang="ru-RU" sz="1100" i="1" dirty="0" smtClean="0"/>
              <a:t>Научно-исследовательский </a:t>
            </a:r>
            <a:r>
              <a:rPr lang="ru-RU" sz="1100" i="1" dirty="0"/>
              <a:t>институт медицинской </a:t>
            </a:r>
            <a:r>
              <a:rPr lang="ru-RU" sz="1100" i="1" dirty="0" smtClean="0"/>
              <a:t>генетики</a:t>
            </a:r>
            <a:endParaRPr lang="ru-RU" sz="1100" i="1" dirty="0"/>
          </a:p>
          <a:p>
            <a:pPr algn="ctr"/>
            <a:r>
              <a:rPr lang="ru-RU" sz="1100" i="1" dirty="0" smtClean="0"/>
              <a:t>Дагестанский </a:t>
            </a:r>
            <a:r>
              <a:rPr lang="ru-RU" sz="1100" i="1" dirty="0"/>
              <a:t>федеральный исследовательский центр Российской академии </a:t>
            </a:r>
            <a:r>
              <a:rPr lang="ru-RU" sz="1100" i="1" dirty="0" smtClean="0"/>
              <a:t>наук</a:t>
            </a:r>
          </a:p>
          <a:p>
            <a:pPr algn="ctr"/>
            <a:endParaRPr lang="ru-RU" sz="1100" i="1" dirty="0"/>
          </a:p>
          <a:p>
            <a:pPr algn="ctr"/>
            <a:r>
              <a:rPr lang="ru-RU" sz="1100" i="1" dirty="0" smtClean="0"/>
              <a:t>khitrinskaya@tnimc.ru </a:t>
            </a:r>
            <a:endParaRPr lang="ru-RU" sz="1100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363"/>
            <a:ext cx="1556535" cy="53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20" y="116857"/>
            <a:ext cx="1413259" cy="5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ДФИ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69779"/>
            <a:ext cx="567817" cy="6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9236" y="4737339"/>
            <a:ext cx="40248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Исследование выполнено за счет гранта </a:t>
            </a:r>
            <a:r>
              <a:rPr lang="ru-RU" sz="1100" i="1" dirty="0" smtClean="0"/>
              <a:t>РНФ № </a:t>
            </a:r>
            <a:r>
              <a:rPr lang="ru-RU" sz="1100" i="1" dirty="0"/>
              <a:t>22-64-00060</a:t>
            </a:r>
          </a:p>
        </p:txBody>
      </p:sp>
    </p:spTree>
    <p:extLst>
      <p:ext uri="{BB962C8B-B14F-4D97-AF65-F5344CB8AC3E}">
        <p14:creationId xmlns:p14="http://schemas.microsoft.com/office/powerpoint/2010/main" val="150710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ые технологии в диагностике и лечении наследственных болезн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7388"/>
            <a:ext cx="712460" cy="7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363"/>
            <a:ext cx="1556535" cy="53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20" y="116857"/>
            <a:ext cx="1413259" cy="5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ДФИЦ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64758"/>
            <a:ext cx="567817" cy="6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3389" y="702755"/>
            <a:ext cx="8669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Генетические исследования адаптации человека к экстремальным условиям среды представляют собой важный аспект эволюционной биологии. В результате длительного проживания в высокогорье и холодном климате некоторые популяции развили уникальные адаптационные стратегии, позволяющие им эффективно функционировать, в том числе в условиях гипоксии. Одним из ключевых открытий стало обнаружение генетической вариации в гене </a:t>
            </a:r>
            <a:r>
              <a:rPr lang="ru-RU" sz="1400" i="1" dirty="0"/>
              <a:t>EPAS1</a:t>
            </a:r>
            <a:r>
              <a:rPr lang="ru-RU" sz="1400" dirty="0"/>
              <a:t>, который кодирует белок эндотелиального фактора, индуцируемого гипоксией 2α (HIF-2α) играющий центральную роль в регуляции клеточного ответа на </a:t>
            </a:r>
            <a:r>
              <a:rPr lang="ru-RU" sz="1400" dirty="0" smtClean="0"/>
              <a:t>гипоксию.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3389" y="2038621"/>
            <a:ext cx="86690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Цель </a:t>
            </a:r>
            <a:r>
              <a:rPr lang="ru-RU" sz="1400" b="1" dirty="0" smtClean="0"/>
              <a:t>исследования. </a:t>
            </a:r>
            <a:r>
              <a:rPr lang="ru-RU" sz="1400" dirty="0" smtClean="0"/>
              <a:t>Выявить </a:t>
            </a:r>
            <a:r>
              <a:rPr lang="ru-RU" sz="1400" dirty="0"/>
              <a:t>генетические маркеры в гене </a:t>
            </a:r>
            <a:r>
              <a:rPr lang="ru-RU" sz="1400" i="1" dirty="0"/>
              <a:t>EPAS1</a:t>
            </a:r>
            <a:r>
              <a:rPr lang="ru-RU" sz="1400" dirty="0"/>
              <a:t> коррелирующие </a:t>
            </a:r>
            <a:r>
              <a:rPr lang="ru-RU" sz="1400" dirty="0" smtClean="0"/>
              <a:t>с </a:t>
            </a:r>
            <a:r>
              <a:rPr lang="ru-RU" sz="1400" dirty="0" err="1" smtClean="0"/>
              <a:t>климато</a:t>
            </a:r>
            <a:r>
              <a:rPr lang="ru-RU" sz="1400" dirty="0" smtClean="0"/>
              <a:t>-географическими </a:t>
            </a:r>
            <a:r>
              <a:rPr lang="ru-RU" sz="1400" dirty="0"/>
              <a:t>факторами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b="1" dirty="0" smtClean="0"/>
              <a:t>Материалы </a:t>
            </a:r>
            <a:r>
              <a:rPr lang="ru-RU" sz="1400" b="1" dirty="0"/>
              <a:t>и методы</a:t>
            </a:r>
            <a:r>
              <a:rPr lang="ru-RU" sz="1400" b="1" dirty="0" smtClean="0"/>
              <a:t>. </a:t>
            </a:r>
            <a:r>
              <a:rPr lang="ru-RU" sz="1400" dirty="0" smtClean="0"/>
              <a:t>В </a:t>
            </a:r>
            <a:r>
              <a:rPr lang="ru-RU" sz="1400" dirty="0"/>
              <a:t>исследование включены образцы ДНК 359 индивидов из 52 популяций коренных </a:t>
            </a:r>
            <a:r>
              <a:rPr lang="ru-RU" sz="1400" dirty="0" smtClean="0"/>
              <a:t>этносов России </a:t>
            </a:r>
            <a:r>
              <a:rPr lang="ru-RU" sz="1400" dirty="0"/>
              <a:t>и сопредельных стран (Восточная Европа, Кавказ, Западная Азия, Южная, Западная и Северо-Восточная Сибирь). </a:t>
            </a:r>
            <a:r>
              <a:rPr lang="ru-RU" sz="1400" dirty="0" smtClean="0"/>
              <a:t>Полногеномное </a:t>
            </a:r>
            <a:r>
              <a:rPr lang="ru-RU" sz="1400" dirty="0"/>
              <a:t>генотипирование ДНК-маркеров было проведено массовым параллельным </a:t>
            </a:r>
            <a:r>
              <a:rPr lang="ru-RU" sz="1400" dirty="0" err="1"/>
              <a:t>секвенированием</a:t>
            </a:r>
            <a:r>
              <a:rPr lang="ru-RU" sz="1400" dirty="0"/>
              <a:t>. </a:t>
            </a:r>
            <a:r>
              <a:rPr lang="ru-RU" sz="1400" dirty="0" smtClean="0"/>
              <a:t>В </a:t>
            </a:r>
            <a:r>
              <a:rPr lang="ru-RU" sz="1400" dirty="0"/>
              <a:t>качестве географической характеристики популяций использовали долготу, широту и высоту над уровнем моря ареала проживания популяций. Информацию о климатических параметрах (среднегодовая температура, среднегодовая температура июля, среднегодовая температура января и разница между среднегодовыми температурами января и июля) извлекали из базы данных </a:t>
            </a:r>
            <a:r>
              <a:rPr lang="ru-RU" sz="1400" dirty="0" err="1"/>
              <a:t>Weatherbase</a:t>
            </a:r>
            <a:r>
              <a:rPr lang="ru-RU" sz="1400" dirty="0"/>
              <a:t> (https://www.weatherbase.com/) используя данные ближайших к месту проживанию популяции метеорологических станций. </a:t>
            </a:r>
            <a:endParaRPr lang="ru-RU" sz="1400" dirty="0" smtClean="0"/>
          </a:p>
          <a:p>
            <a:pPr algn="just"/>
            <a:r>
              <a:rPr lang="ru-RU" sz="1400" dirty="0" smtClean="0"/>
              <a:t>Количественную </a:t>
            </a:r>
            <a:r>
              <a:rPr lang="ru-RU" sz="1400" dirty="0"/>
              <a:t>оценку климата проводили в соответствии классификацией климатов </a:t>
            </a:r>
            <a:r>
              <a:rPr lang="ru-RU" sz="1400" dirty="0" err="1" smtClean="0"/>
              <a:t>Кёппена</a:t>
            </a:r>
            <a:r>
              <a:rPr lang="ru-RU" sz="1400" dirty="0" smtClean="0"/>
              <a:t>-Гейгера, </a:t>
            </a:r>
            <a:r>
              <a:rPr lang="ru-RU" sz="1400" dirty="0"/>
              <a:t>которая выделяет климатические зоны с учетом температуры и осадков.</a:t>
            </a:r>
          </a:p>
        </p:txBody>
      </p:sp>
    </p:spTree>
    <p:extLst>
      <p:ext uri="{BB962C8B-B14F-4D97-AF65-F5344CB8AC3E}">
        <p14:creationId xmlns:p14="http://schemas.microsoft.com/office/powerpoint/2010/main" val="319053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ые технологии в диагностике и лечении наследственных болезн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4758"/>
            <a:ext cx="712460" cy="7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363"/>
            <a:ext cx="1556535" cy="53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20" y="116857"/>
            <a:ext cx="1413259" cy="5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ДФИ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64758"/>
            <a:ext cx="567817" cy="6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706" y="713815"/>
            <a:ext cx="8346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Анализ корреляций полиморфных вариантов гена </a:t>
            </a:r>
            <a:r>
              <a:rPr lang="ru-RU" sz="1400" i="1" dirty="0"/>
              <a:t>EPAS1</a:t>
            </a:r>
            <a:r>
              <a:rPr lang="ru-RU" sz="1400" dirty="0"/>
              <a:t> продемонстрировал значимую связь с </a:t>
            </a:r>
            <a:r>
              <a:rPr lang="ru-RU" sz="1400" dirty="0" err="1"/>
              <a:t>климато</a:t>
            </a:r>
            <a:r>
              <a:rPr lang="ru-RU" sz="1400" dirty="0"/>
              <a:t>-географическими параметрами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Ген </a:t>
            </a:r>
            <a:r>
              <a:rPr lang="ru-RU" sz="1400" i="1" dirty="0"/>
              <a:t>EPAS1</a:t>
            </a:r>
            <a:r>
              <a:rPr lang="ru-RU" sz="1400" dirty="0"/>
              <a:t> содержит </a:t>
            </a:r>
            <a:r>
              <a:rPr lang="ru-RU" sz="1400" b="1" dirty="0"/>
              <a:t>43156 SNP </a:t>
            </a:r>
            <a:r>
              <a:rPr lang="ru-RU" sz="1400" dirty="0"/>
              <a:t>(https://www.ncbi.nlm.nih.gov/), из них 19 SNP коррелируют с высотой над уровнем моря, 139 SNP – со средней температурой января, 129 SNP – со среднегодовой температурой, 147 SNP  – с абсолютной широтой, 140 SNP – с абсолютной долготой и 72 SNP – с количественной оценкой климата. </a:t>
            </a:r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полученных массивах данных выявлено </a:t>
            </a:r>
            <a:r>
              <a:rPr lang="ru-RU" sz="1400" b="1" dirty="0"/>
              <a:t>5 общих SNP </a:t>
            </a:r>
            <a:r>
              <a:rPr lang="ru-RU" sz="1400" dirty="0"/>
              <a:t>(rs17039192, rs4953342, rs6743087, rs1374749, rs4953361), которые могут являться маркерами адаптации к сложным </a:t>
            </a:r>
            <a:r>
              <a:rPr lang="ru-RU" sz="1400" dirty="0" err="1"/>
              <a:t>климато</a:t>
            </a:r>
            <a:r>
              <a:rPr lang="ru-RU" sz="1400" dirty="0"/>
              <a:t>-географическим условиям проживания изучаемых популяций. </a:t>
            </a:r>
            <a:endParaRPr lang="ru-RU" sz="14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02084"/>
              </p:ext>
            </p:extLst>
          </p:nvPr>
        </p:nvGraphicFramePr>
        <p:xfrm>
          <a:off x="401707" y="2859782"/>
          <a:ext cx="8346757" cy="1723372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936104"/>
                <a:gridCol w="1724382"/>
                <a:gridCol w="720080"/>
                <a:gridCol w="2880320"/>
                <a:gridCol w="1509807"/>
              </a:tblGrid>
              <a:tr h="269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Gene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SNP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osition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in the genome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Alleles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Functional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Consequence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Clinical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significance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7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EPAS1</a:t>
                      </a:r>
                      <a:endParaRPr lang="ru-RU" sz="12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rs17039192 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212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chr2:46297441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(GRCh38)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12121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genic_upstream_transcript_variant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,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5_prime_UTR_variant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benign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5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rs4953342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ch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2:46324908 (GRCh38)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5_prime_UTR_variant,intron_variant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9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rs6743087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ch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2:46352209 (GRCh38)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intron_variant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rs1374749 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ch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2:46369294 (GRCh38)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intron_variant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5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rs4953361 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ch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2:46371429 (GRCh38)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intron_variant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19" marR="66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13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ые технологии в диагностике и лечении наследственных болезн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23478"/>
            <a:ext cx="712460" cy="7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363"/>
            <a:ext cx="1556535" cy="53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20" y="116857"/>
            <a:ext cx="1413259" cy="5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ДФИЦ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64758"/>
            <a:ext cx="567817" cy="6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337961"/>
              </p:ext>
            </p:extLst>
          </p:nvPr>
        </p:nvGraphicFramePr>
        <p:xfrm>
          <a:off x="2192232" y="2713664"/>
          <a:ext cx="580590" cy="66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55799" y="3493247"/>
            <a:ext cx="628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BUR_A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10448"/>
              </p:ext>
            </p:extLst>
          </p:nvPr>
        </p:nvGraphicFramePr>
        <p:xfrm>
          <a:off x="1907704" y="2067694"/>
          <a:ext cx="635726" cy="64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961142"/>
              </p:ext>
            </p:extLst>
          </p:nvPr>
        </p:nvGraphicFramePr>
        <p:xfrm>
          <a:off x="3563887" y="3539413"/>
          <a:ext cx="639591" cy="58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49603" y="3400914"/>
            <a:ext cx="439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KHS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25352"/>
              </p:ext>
            </p:extLst>
          </p:nvPr>
        </p:nvGraphicFramePr>
        <p:xfrm>
          <a:off x="3704335" y="2852164"/>
          <a:ext cx="556270" cy="62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968002" y="285216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CHUL</a:t>
            </a:r>
          </a:p>
        </p:txBody>
      </p:sp>
      <p:grpSp>
        <p:nvGrpSpPr>
          <p:cNvPr id="114" name="Группа 113"/>
          <p:cNvGrpSpPr/>
          <p:nvPr/>
        </p:nvGrpSpPr>
        <p:grpSpPr>
          <a:xfrm>
            <a:off x="385331" y="254358"/>
            <a:ext cx="7320697" cy="4659499"/>
            <a:chOff x="-2018977" y="-652202"/>
            <a:chExt cx="9548217" cy="5899654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-2018977" y="-652202"/>
              <a:ext cx="9548217" cy="5899654"/>
              <a:chOff x="-2018977" y="-652202"/>
              <a:chExt cx="9548217" cy="5899654"/>
            </a:xfrm>
          </p:grpSpPr>
          <p:grpSp>
            <p:nvGrpSpPr>
              <p:cNvPr id="65" name="Группа 64"/>
              <p:cNvGrpSpPr/>
              <p:nvPr/>
            </p:nvGrpSpPr>
            <p:grpSpPr>
              <a:xfrm>
                <a:off x="-2018977" y="-652202"/>
                <a:ext cx="9548217" cy="5899654"/>
                <a:chOff x="-2063423" y="-638349"/>
                <a:chExt cx="9555034" cy="5899654"/>
              </a:xfrm>
            </p:grpSpPr>
            <p:grpSp>
              <p:nvGrpSpPr>
                <p:cNvPr id="62" name="Группа 61"/>
                <p:cNvGrpSpPr/>
                <p:nvPr/>
              </p:nvGrpSpPr>
              <p:grpSpPr>
                <a:xfrm>
                  <a:off x="-2063423" y="-638349"/>
                  <a:ext cx="9555034" cy="5899654"/>
                  <a:chOff x="-2063423" y="-638349"/>
                  <a:chExt cx="9555034" cy="5899654"/>
                </a:xfrm>
              </p:grpSpPr>
              <p:grpSp>
                <p:nvGrpSpPr>
                  <p:cNvPr id="61" name="Группа 60"/>
                  <p:cNvGrpSpPr/>
                  <p:nvPr/>
                </p:nvGrpSpPr>
                <p:grpSpPr>
                  <a:xfrm>
                    <a:off x="-2063423" y="-638349"/>
                    <a:ext cx="9555034" cy="5899654"/>
                    <a:chOff x="-2063423" y="-638349"/>
                    <a:chExt cx="9555034" cy="5899654"/>
                  </a:xfrm>
                </p:grpSpPr>
                <p:grpSp>
                  <p:nvGrpSpPr>
                    <p:cNvPr id="56" name="Группа 55"/>
                    <p:cNvGrpSpPr/>
                    <p:nvPr/>
                  </p:nvGrpSpPr>
                  <p:grpSpPr>
                    <a:xfrm>
                      <a:off x="-2063423" y="-67287"/>
                      <a:ext cx="9555034" cy="5328592"/>
                      <a:chOff x="-2063423" y="-67287"/>
                      <a:chExt cx="9555034" cy="5328592"/>
                    </a:xfrm>
                  </p:grpSpPr>
                  <p:grpSp>
                    <p:nvGrpSpPr>
                      <p:cNvPr id="53" name="Группа 52"/>
                      <p:cNvGrpSpPr/>
                      <p:nvPr/>
                    </p:nvGrpSpPr>
                    <p:grpSpPr>
                      <a:xfrm>
                        <a:off x="-2063423" y="-67287"/>
                        <a:ext cx="9555034" cy="5328592"/>
                        <a:chOff x="-2065228" y="-51376"/>
                        <a:chExt cx="9555034" cy="5328592"/>
                      </a:xfrm>
                    </p:grpSpPr>
                    <p:grpSp>
                      <p:nvGrpSpPr>
                        <p:cNvPr id="46" name="Группа 45"/>
                        <p:cNvGrpSpPr/>
                        <p:nvPr/>
                      </p:nvGrpSpPr>
                      <p:grpSpPr>
                        <a:xfrm>
                          <a:off x="-2065228" y="-51376"/>
                          <a:ext cx="9555034" cy="5328592"/>
                          <a:chOff x="-2120511" y="-16382"/>
                          <a:chExt cx="9555034" cy="5328592"/>
                        </a:xfrm>
                      </p:grpSpPr>
                      <p:grpSp>
                        <p:nvGrpSpPr>
                          <p:cNvPr id="45" name="Группа 44"/>
                          <p:cNvGrpSpPr/>
                          <p:nvPr/>
                        </p:nvGrpSpPr>
                        <p:grpSpPr>
                          <a:xfrm>
                            <a:off x="-2120511" y="-16382"/>
                            <a:ext cx="9555034" cy="5328592"/>
                            <a:chOff x="-2120511" y="-16382"/>
                            <a:chExt cx="9555034" cy="5328592"/>
                          </a:xfrm>
                        </p:grpSpPr>
                        <p:grpSp>
                          <p:nvGrpSpPr>
                            <p:cNvPr id="41" name="Группа 40"/>
                            <p:cNvGrpSpPr/>
                            <p:nvPr/>
                          </p:nvGrpSpPr>
                          <p:grpSpPr>
                            <a:xfrm>
                              <a:off x="-2120511" y="-16382"/>
                              <a:ext cx="9555034" cy="5328592"/>
                              <a:chOff x="-2116401" y="35717"/>
                              <a:chExt cx="9555034" cy="5328592"/>
                            </a:xfrm>
                          </p:grpSpPr>
                          <p:grpSp>
                            <p:nvGrpSpPr>
                              <p:cNvPr id="39" name="Группа 38"/>
                              <p:cNvGrpSpPr/>
                              <p:nvPr/>
                            </p:nvGrpSpPr>
                            <p:grpSpPr>
                              <a:xfrm>
                                <a:off x="-2116401" y="35717"/>
                                <a:ext cx="9555034" cy="5328592"/>
                                <a:chOff x="-2116401" y="35717"/>
                                <a:chExt cx="9555034" cy="5328592"/>
                              </a:xfrm>
                            </p:grpSpPr>
                            <p:grpSp>
                              <p:nvGrpSpPr>
                                <p:cNvPr id="25" name="Группа 24"/>
                                <p:cNvGrpSpPr/>
                                <p:nvPr/>
                              </p:nvGrpSpPr>
                              <p:grpSpPr>
                                <a:xfrm>
                                  <a:off x="-2116401" y="35717"/>
                                  <a:ext cx="9555034" cy="5328592"/>
                                  <a:chOff x="-2116401" y="35717"/>
                                  <a:chExt cx="9555034" cy="5328592"/>
                                </a:xfrm>
                              </p:grpSpPr>
                              <p:grpSp>
                                <p:nvGrpSpPr>
                                  <p:cNvPr id="21" name="Группа 20"/>
                                  <p:cNvGrpSpPr/>
                                  <p:nvPr/>
                                </p:nvGrpSpPr>
                                <p:grpSpPr>
                                  <a:xfrm>
                                    <a:off x="-2116401" y="35717"/>
                                    <a:ext cx="9555034" cy="5328592"/>
                                    <a:chOff x="-2116401" y="35717"/>
                                    <a:chExt cx="9555034" cy="5328592"/>
                                  </a:xfrm>
                                </p:grpSpPr>
                                <p:pic>
                                  <p:nvPicPr>
                                    <p:cNvPr id="6" name="Picture 2" descr="C:\Users\KhitrinskayaIY\YandexDisk\Компьютер M04\Документы\Хитринская\!Докторская\Карты\карта-01.jpg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 rotWithShape="1">
                                    <a:blip r:embed="rId11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50138" t="30308" r="13728" b="49541"/>
                                    <a:stretch/>
                                  </p:blipFill>
                                  <p:spPr bwMode="auto">
                                    <a:xfrm>
                                      <a:off x="-2116401" y="35717"/>
                                      <a:ext cx="9555034" cy="532859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</p:pic>
                                <p:grpSp>
                                  <p:nvGrpSpPr>
                                    <p:cNvPr id="19" name="Группа 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648151" y="2119592"/>
                                      <a:ext cx="4106074" cy="2084415"/>
                                      <a:chOff x="1648151" y="2119592"/>
                                      <a:chExt cx="4106074" cy="2084415"/>
                                    </a:xfrm>
                                  </p:grpSpPr>
                                  <p:graphicFrame>
                                    <p:nvGraphicFramePr>
                                      <p:cNvPr id="17" name="Диаграмма 16"/>
                                      <p:cNvGraphicFramePr>
                                        <a:graphicFrameLocks/>
                                      </p:cNvGraphicFramePr>
                                      <p:nvPr>
                                        <p:extLst>
                                          <p:ext uri="{D42A27DB-BD31-4B8C-83A1-F6EECF244321}">
                                            <p14:modId xmlns:p14="http://schemas.microsoft.com/office/powerpoint/2010/main" val="1016830953"/>
                                          </p:ext>
                                        </p:extLst>
                                      </p:nvPr>
                                    </p:nvGraphicFramePr>
                                    <p:xfrm>
                                      <a:off x="4647010" y="3585594"/>
                                      <a:ext cx="936104" cy="618413"/>
                                    </p:xfrm>
                                    <a:graphic>
                                      <a:graphicData uri="http://schemas.openxmlformats.org/drawingml/2006/chart">
                                        <c:chart xmlns:c="http://schemas.openxmlformats.org/drawingml/2006/chart" xmlns:r="http://schemas.openxmlformats.org/officeDocument/2006/relationships" r:id="rId12"/>
                                      </a:graphicData>
                                    </a:graphic>
                                  </p:graphicFrame>
                                  <p:graphicFrame>
                                    <p:nvGraphicFramePr>
                                      <p:cNvPr id="26" name="Диаграмма 25"/>
                                      <p:cNvGraphicFramePr>
                                        <a:graphicFrameLocks/>
                                      </p:cNvGraphicFramePr>
                                      <p:nvPr>
                                        <p:extLst>
                                          <p:ext uri="{D42A27DB-BD31-4B8C-83A1-F6EECF244321}">
                                            <p14:modId xmlns:p14="http://schemas.microsoft.com/office/powerpoint/2010/main" val="3480786463"/>
                                          </p:ext>
                                        </p:extLst>
                                      </p:nvPr>
                                    </p:nvGraphicFramePr>
                                    <p:xfrm>
                                      <a:off x="2115335" y="2654384"/>
                                      <a:ext cx="669582" cy="777195"/>
                                    </p:xfrm>
                                    <a:graphic>
                                      <a:graphicData uri="http://schemas.openxmlformats.org/drawingml/2006/chart">
                                        <c:chart xmlns:c="http://schemas.openxmlformats.org/drawingml/2006/chart" xmlns:r="http://schemas.openxmlformats.org/officeDocument/2006/relationships" r:id="rId13"/>
                                      </a:graphicData>
                                    </a:graphic>
                                  </p:graphicFrame>
                                  <p:sp>
                                    <p:nvSpPr>
                                      <p:cNvPr id="27" name="TextBox 26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2407251" y="2683302"/>
                                        <a:ext cx="536036" cy="33123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sz="1100" b="1" dirty="0" smtClean="0"/>
                                          <a:t>TAT</a:t>
                                        </a:r>
                                        <a:endParaRPr lang="ru-RU" sz="1100" b="1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28" name="Прямоугольник 2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983857" y="3545145"/>
                                        <a:ext cx="770368" cy="331239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  <p:txBody>
                                      <a:bodyPr wrap="none">
                                        <a:spAutoFit/>
                                      </a:bodyPr>
                                      <a:lstStyle/>
                                      <a:p>
                                        <a:pPr algn="ctr">
                                          <a:defRPr sz="1800" b="1" i="0" u="none" strike="noStrike" kern="1200" baseline="0">
                                            <a:solidFill>
                                              <a:prstClr val="black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pPr>
                                        <a:r>
                                          <a:rPr lang="en-US" sz="1100" dirty="0"/>
                                          <a:t>BUR_A</a:t>
                                        </a:r>
                                      </a:p>
                                    </p:txBody>
                                  </p:sp>
                                  <p:graphicFrame>
                                    <p:nvGraphicFramePr>
                                      <p:cNvPr id="29" name="Диаграмма 28"/>
                                      <p:cNvGraphicFramePr>
                                        <a:graphicFrameLocks/>
                                      </p:cNvGraphicFramePr>
                                      <p:nvPr>
                                        <p:extLst>
                                          <p:ext uri="{D42A27DB-BD31-4B8C-83A1-F6EECF244321}">
                                            <p14:modId xmlns:p14="http://schemas.microsoft.com/office/powerpoint/2010/main" val="160513631"/>
                                          </p:ext>
                                        </p:extLst>
                                      </p:nvPr>
                                    </p:nvGraphicFramePr>
                                    <p:xfrm>
                                      <a:off x="1842810" y="2173832"/>
                                      <a:ext cx="601550" cy="591727"/>
                                    </p:xfrm>
                                    <a:graphic>
                                      <a:graphicData uri="http://schemas.openxmlformats.org/drawingml/2006/chart">
                                        <c:chart xmlns:c="http://schemas.openxmlformats.org/drawingml/2006/chart" xmlns:r="http://schemas.openxmlformats.org/officeDocument/2006/relationships" r:id="rId14"/>
                                      </a:graphicData>
                                    </a:graphic>
                                  </p:graphicFrame>
                                  <p:sp>
                                    <p:nvSpPr>
                                      <p:cNvPr id="30" name="Прямоугольник 2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648151" y="2119592"/>
                                        <a:ext cx="569512" cy="331239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  <p:txBody>
                                      <a:bodyPr wrap="none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sz="1100" b="1" dirty="0"/>
                                          <a:t>KHA</a:t>
                                        </a:r>
                                        <a:endParaRPr lang="ru-RU" sz="1100" b="1" dirty="0"/>
                                      </a:p>
                                    </p:txBody>
                                  </p:sp>
                                  <p:graphicFrame>
                                    <p:nvGraphicFramePr>
                                      <p:cNvPr id="31" name="Диаграмма 30"/>
                                      <p:cNvGraphicFramePr>
                                        <a:graphicFrameLocks/>
                                      </p:cNvGraphicFramePr>
                                      <p:nvPr>
                                        <p:extLst>
                                          <p:ext uri="{D42A27DB-BD31-4B8C-83A1-F6EECF244321}">
                                            <p14:modId xmlns:p14="http://schemas.microsoft.com/office/powerpoint/2010/main" val="3098846222"/>
                                          </p:ext>
                                        </p:extLst>
                                      </p:nvPr>
                                    </p:nvGraphicFramePr>
                                    <p:xfrm>
                                      <a:off x="3490757" y="3545145"/>
                                      <a:ext cx="711613" cy="629223"/>
                                    </p:xfrm>
                                    <a:graphic>
                                      <a:graphicData uri="http://schemas.openxmlformats.org/drawingml/2006/chart">
                                        <c:chart xmlns:c="http://schemas.openxmlformats.org/drawingml/2006/chart" xmlns:r="http://schemas.openxmlformats.org/officeDocument/2006/relationships" r:id="rId15"/>
                                      </a:graphicData>
                                    </a:graphic>
                                  </p:graphicFrame>
                                  <p:sp>
                                    <p:nvSpPr>
                                      <p:cNvPr id="32" name="Прямоугольник 3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795017" y="3452812"/>
                                        <a:ext cx="546497" cy="331239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  <p:txBody>
                                      <a:bodyPr wrap="none">
                                        <a:spAutoFit/>
                                      </a:bodyPr>
                                      <a:lstStyle/>
                                      <a:p>
                                        <a:pPr algn="ctr">
                                          <a:defRPr sz="1800" b="1" i="0" u="none" strike="noStrike" kern="1200" baseline="0">
                                            <a:solidFill>
                                              <a:prstClr val="black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pPr>
                                        <a:r>
                                          <a:rPr lang="en-US" sz="1100" dirty="0"/>
                                          <a:t>KHS</a:t>
                                        </a:r>
                                      </a:p>
                                    </p:txBody>
                                  </p:sp>
                                  <p:graphicFrame>
                                    <p:nvGraphicFramePr>
                                      <p:cNvPr id="33" name="Диаграмма 32"/>
                                      <p:cNvGraphicFramePr>
                                        <a:graphicFrameLocks/>
                                      </p:cNvGraphicFramePr>
                                      <p:nvPr>
                                        <p:extLst>
                                          <p:ext uri="{D42A27DB-BD31-4B8C-83A1-F6EECF244321}">
                                            <p14:modId xmlns:p14="http://schemas.microsoft.com/office/powerpoint/2010/main" val="3315453555"/>
                                          </p:ext>
                                        </p:extLst>
                                      </p:nvPr>
                                    </p:nvGraphicFramePr>
                                    <p:xfrm>
                                      <a:off x="3263645" y="2902018"/>
                                      <a:ext cx="662717" cy="676590"/>
                                    </p:xfrm>
                                    <a:graphic>
                                      <a:graphicData uri="http://schemas.openxmlformats.org/drawingml/2006/chart">
                                        <c:chart xmlns:c="http://schemas.openxmlformats.org/drawingml/2006/chart" xmlns:r="http://schemas.openxmlformats.org/officeDocument/2006/relationships" r:id="rId16"/>
                                      </a:graphicData>
                                    </a:graphic>
                                  </p:graphicFrame>
                                  <p:sp>
                                    <p:nvSpPr>
                                      <p:cNvPr id="34" name="Прямоугольник 3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586671" y="2902018"/>
                                        <a:ext cx="653202" cy="331239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  <p:txBody>
                                      <a:bodyPr wrap="none">
                                        <a:spAutoFit/>
                                      </a:bodyPr>
                                      <a:lstStyle/>
                                      <a:p>
                                        <a:pPr algn="ctr">
                                          <a:defRPr sz="1800" b="1" i="0" u="none" strike="noStrike" kern="1200" baseline="0">
                                            <a:solidFill>
                                              <a:prstClr val="black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pPr>
                                        <a:r>
                                          <a:rPr lang="en-US" sz="1100" dirty="0"/>
                                          <a:t>CHUL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  <p:graphicFrame>
                                <p:nvGraphicFramePr>
                                  <p:cNvPr id="37" name="Диаграмма 36"/>
                                  <p:cNvGraphicFramePr>
                                    <a:graphicFrameLocks/>
                                  </p:cNvGraphicFramePr>
                                  <p:nvPr>
                                    <p:extLst>
                                      <p:ext uri="{D42A27DB-BD31-4B8C-83A1-F6EECF244321}">
                                        <p14:modId xmlns:p14="http://schemas.microsoft.com/office/powerpoint/2010/main" val="742018513"/>
                                      </p:ext>
                                    </p:extLst>
                                  </p:nvPr>
                                </p:nvGraphicFramePr>
                                <p:xfrm>
                                  <a:off x="2407250" y="1487103"/>
                                  <a:ext cx="654302" cy="632491"/>
                                </p:xfrm>
                                <a:graphic>
                                  <a:graphicData uri="http://schemas.openxmlformats.org/drawingml/2006/chart">
                                    <c:chart xmlns:c="http://schemas.openxmlformats.org/drawingml/2006/chart" xmlns:r="http://schemas.openxmlformats.org/officeDocument/2006/relationships" r:id="rId17"/>
                                  </a:graphicData>
                                </a:graphic>
                              </p:graphicFrame>
                              <p:sp>
                                <p:nvSpPr>
                                  <p:cNvPr id="23" name="Прямоугольник 22"/>
                                  <p:cNvSpPr/>
                                  <p:nvPr/>
                                </p:nvSpPr>
                                <p:spPr>
                                  <a:xfrm>
                                    <a:off x="2622362" y="1842592"/>
                                    <a:ext cx="573696" cy="331239"/>
                                  </a:xfrm>
                                  <a:prstGeom prst="rect">
                                    <a:avLst/>
                                  </a:prstGeom>
                                </p:spPr>
                                <p:txBody>
                                  <a:bodyPr wrap="none">
                                    <a:spAutoFit/>
                                  </a:bodyPr>
                                  <a:lstStyle/>
                                  <a:p>
                                    <a:pPr algn="ctr">
                                      <a:defRPr sz="1800" b="1" i="0" u="none" strike="noStrike" kern="1200" baseline="0">
                                        <a:solidFill>
                                          <a:prstClr val="black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pPr>
                                    <a:r>
                                      <a:rPr lang="en-US" sz="1100" b="1" dirty="0"/>
                                      <a:t>NEN</a:t>
                                    </a:r>
                                    <a:endParaRPr lang="ru-RU" sz="1100" dirty="0"/>
                                  </a:p>
                                </p:txBody>
                              </p:sp>
                            </p:grpSp>
                            <p:graphicFrame>
                              <p:nvGraphicFramePr>
                                <p:cNvPr id="40" name="Диаграмма 39"/>
                                <p:cNvGraphicFramePr>
                                  <a:graphicFrameLocks/>
                                </p:cNvGraphicFramePr>
                                <p:nvPr>
                                  <p:extLst>
                                    <p:ext uri="{D42A27DB-BD31-4B8C-83A1-F6EECF244321}">
                                      <p14:modId xmlns:p14="http://schemas.microsoft.com/office/powerpoint/2010/main" val="3276629507"/>
                                    </p:ext>
                                  </p:extLst>
                                </p:nvPr>
                              </p:nvGraphicFramePr>
                              <p:xfrm>
                                <a:off x="-1028751" y="3724079"/>
                                <a:ext cx="796661" cy="629224"/>
                              </p:xfrm>
                              <a:graphic>
                                <a:graphicData uri="http://schemas.openxmlformats.org/drawingml/2006/chart">
                                  <c:chart xmlns:c="http://schemas.openxmlformats.org/drawingml/2006/chart" xmlns:r="http://schemas.openxmlformats.org/officeDocument/2006/relationships" r:id="rId18"/>
                                </a:graphicData>
                              </a:graphic>
                            </p:graphicFrame>
                            <p:sp>
                              <p:nvSpPr>
                                <p:cNvPr id="35" name="Прямоугольник 34"/>
                                <p:cNvSpPr/>
                                <p:nvPr/>
                              </p:nvSpPr>
                              <p:spPr>
                                <a:xfrm>
                                  <a:off x="-765960" y="3669311"/>
                                  <a:ext cx="565327" cy="331239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 algn="ctr">
                                    <a:defRPr sz="1800" b="1" i="0" u="none" strike="noStrike" kern="1200" baseline="0">
                                      <a:solidFill>
                                        <a:prstClr val="black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pPr>
                                  <a:r>
                                    <a:rPr lang="en-US" sz="1100" dirty="0"/>
                                    <a:t>UKR</a:t>
                                  </a:r>
                                </a:p>
                              </p:txBody>
                            </p:sp>
                            <p:graphicFrame>
                              <p:nvGraphicFramePr>
                                <p:cNvPr id="42" name="Диаграмма 41"/>
                                <p:cNvGraphicFramePr>
                                  <a:graphicFrameLocks/>
                                </p:cNvGraphicFramePr>
                                <p:nvPr>
                                  <p:extLst>
                                    <p:ext uri="{D42A27DB-BD31-4B8C-83A1-F6EECF244321}">
                                      <p14:modId xmlns:p14="http://schemas.microsoft.com/office/powerpoint/2010/main" val="441547720"/>
                                    </p:ext>
                                  </p:extLst>
                                </p:nvPr>
                              </p:nvGraphicFramePr>
                              <p:xfrm>
                                <a:off x="-1169783" y="3400914"/>
                                <a:ext cx="712265" cy="602418"/>
                              </p:xfrm>
                              <a:graphic>
                                <a:graphicData uri="http://schemas.openxmlformats.org/drawingml/2006/chart">
                                  <c:chart xmlns:c="http://schemas.openxmlformats.org/drawingml/2006/chart" xmlns:r="http://schemas.openxmlformats.org/officeDocument/2006/relationships" r:id="rId19"/>
                                </a:graphicData>
                              </a:graphic>
                            </p:graphicFrame>
                            <p:sp>
                              <p:nvSpPr>
                                <p:cNvPr id="36" name="Прямоугольник 35"/>
                                <p:cNvSpPr/>
                                <p:nvPr/>
                              </p:nvSpPr>
                              <p:spPr>
                                <a:xfrm>
                                  <a:off x="-870121" y="3382733"/>
                                  <a:ext cx="510929" cy="331239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 algn="ctr">
                                    <a:defRPr sz="1800" b="1" i="0" u="none" strike="noStrike" kern="1200" baseline="0">
                                      <a:solidFill>
                                        <a:prstClr val="black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pPr>
                                  <a:r>
                                    <a:rPr lang="en-US" sz="1100" dirty="0"/>
                                    <a:t>BEL</a:t>
                                  </a:r>
                                </a:p>
                              </p:txBody>
                            </p:sp>
                          </p:grpSp>
                          <p:graphicFrame>
                            <p:nvGraphicFramePr>
                              <p:cNvPr id="44" name="Диаграмма 43"/>
                              <p:cNvGraphicFramePr>
                                <a:graphicFrameLocks/>
                              </p:cNvGraphicFramePr>
                              <p:nvPr>
                                <p:extLst>
                                  <p:ext uri="{D42A27DB-BD31-4B8C-83A1-F6EECF244321}">
                                    <p14:modId xmlns:p14="http://schemas.microsoft.com/office/powerpoint/2010/main" val="2885216040"/>
                                  </p:ext>
                                </p:extLst>
                              </p:nvPr>
                            </p:nvGraphicFramePr>
                            <p:xfrm>
                              <a:off x="587937" y="2848922"/>
                              <a:ext cx="868640" cy="619068"/>
                            </p:xfrm>
                            <a:graphic>
                              <a:graphicData uri="http://schemas.openxmlformats.org/drawingml/2006/chart">
                                <c:chart xmlns:c="http://schemas.openxmlformats.org/drawingml/2006/chart" xmlns:r="http://schemas.openxmlformats.org/officeDocument/2006/relationships" r:id="rId20"/>
                              </a:graphicData>
                            </a:graphic>
                          </p:graphicFrame>
                          <p:sp>
                            <p:nvSpPr>
                              <p:cNvPr id="38" name="Прямоугольник 37"/>
                              <p:cNvSpPr/>
                              <p:nvPr/>
                            </p:nvSpPr>
                            <p:spPr>
                              <a:xfrm>
                                <a:off x="734648" y="2730666"/>
                                <a:ext cx="684587" cy="331239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pPr algn="ctr">
                                  <a:defRPr sz="1800" b="1" i="0" u="none" strike="noStrike" kern="1200" baseline="0">
                                    <a:solidFill>
                                      <a:prstClr val="black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pPr>
                                <a:r>
                                  <a:rPr lang="en-US" sz="1100" dirty="0"/>
                                  <a:t>CHUV</a:t>
                                </a:r>
                              </a:p>
                            </p:txBody>
                          </p:sp>
                        </p:grpSp>
                        <p:graphicFrame>
                          <p:nvGraphicFramePr>
                            <p:cNvPr id="51" name="Диаграмма 50"/>
                            <p:cNvGraphicFramePr>
                              <a:graphicFrameLocks/>
                            </p:cNvGraphicFramePr>
                            <p:nvPr>
                              <p:extLst>
                                <p:ext uri="{D42A27DB-BD31-4B8C-83A1-F6EECF244321}">
                                  <p14:modId xmlns:p14="http://schemas.microsoft.com/office/powerpoint/2010/main" val="1242426449"/>
                                </p:ext>
                              </p:extLst>
                            </p:nvPr>
                          </p:nvGraphicFramePr>
                          <p:xfrm>
                            <a:off x="-258819" y="2877144"/>
                            <a:ext cx="810699" cy="620675"/>
                          </p:xfrm>
                          <a:graphic>
                            <a:graphicData uri="http://schemas.openxmlformats.org/drawingml/2006/chart">
                              <c:chart xmlns:c="http://schemas.openxmlformats.org/drawingml/2006/chart" xmlns:r="http://schemas.openxmlformats.org/officeDocument/2006/relationships" r:id="rId21"/>
                            </a:graphicData>
                          </a:graphic>
                        </p:graphicFrame>
                        <p:sp>
                          <p:nvSpPr>
                            <p:cNvPr id="52" name="Прямоугольник 51"/>
                            <p:cNvSpPr/>
                            <p:nvPr/>
                          </p:nvSpPr>
                          <p:spPr>
                            <a:xfrm>
                              <a:off x="52378" y="2844186"/>
                              <a:ext cx="552774" cy="331239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 algn="ctr">
                                <a:defRPr sz="1800" b="1" i="0" u="none" strike="noStrike" kern="1200" baseline="0">
                                  <a:solidFill>
                                    <a:prstClr val="black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pPr>
                              <a:r>
                                <a:rPr lang="en-US" sz="1100" dirty="0" smtClean="0"/>
                                <a:t>RUS</a:t>
                              </a:r>
                              <a:endParaRPr lang="en-US" sz="1100" dirty="0"/>
                            </a:p>
                          </p:txBody>
                        </p:sp>
                      </p:grpSp>
                      <p:graphicFrame>
                        <p:nvGraphicFramePr>
                          <p:cNvPr id="54" name="Диаграмма 53"/>
                          <p:cNvGraphicFramePr>
                            <a:graphicFrameLocks/>
                          </p:cNvGraphicFramePr>
                          <p:nvPr>
                            <p:extLst>
                              <p:ext uri="{D42A27DB-BD31-4B8C-83A1-F6EECF244321}">
                                <p14:modId xmlns:p14="http://schemas.microsoft.com/office/powerpoint/2010/main" val="3008982253"/>
                              </p:ext>
                            </p:extLst>
                          </p:nvPr>
                        </p:nvGraphicFramePr>
                        <p:xfrm>
                          <a:off x="1185996" y="3078886"/>
                          <a:ext cx="924474" cy="653066"/>
                        </p:xfrm>
                        <a:graphic>
                          <a:graphicData uri="http://schemas.openxmlformats.org/drawingml/2006/chart">
                            <c:chart xmlns:c="http://schemas.openxmlformats.org/drawingml/2006/chart" xmlns:r="http://schemas.openxmlformats.org/officeDocument/2006/relationships" r:id="rId22"/>
                          </a:graphicData>
                        </a:graphic>
                      </p:graphicFrame>
                      <p:sp>
                        <p:nvSpPr>
                          <p:cNvPr id="55" name="Прямоугольник 54"/>
                          <p:cNvSpPr/>
                          <p:nvPr/>
                        </p:nvSpPr>
                        <p:spPr>
                          <a:xfrm>
                            <a:off x="1450989" y="3020078"/>
                            <a:ext cx="659480" cy="331239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algn="ctr">
                              <a:defRPr sz="1800" b="1" i="0" u="none" strike="noStrike" kern="1200" baseline="0">
                                <a:solidFill>
                                  <a:prstClr val="black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pPr>
                            <a:r>
                              <a:rPr lang="en-US" sz="1100" dirty="0" smtClean="0"/>
                              <a:t>BASH</a:t>
                            </a:r>
                            <a:endParaRPr lang="en-US" sz="1100" dirty="0"/>
                          </a:p>
                        </p:txBody>
                      </p:sp>
                    </p:grpSp>
                    <p:graphicFrame>
                      <p:nvGraphicFramePr>
                        <p:cNvPr id="57" name="Диаграмма 56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83492222"/>
                            </p:ext>
                          </p:extLst>
                        </p:nvPr>
                      </p:nvGraphicFramePr>
                      <p:xfrm>
                        <a:off x="393445" y="4494885"/>
                        <a:ext cx="831407" cy="631331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23"/>
                        </a:graphicData>
                      </a:graphic>
                    </p:graphicFrame>
                    <p:sp>
                      <p:nvSpPr>
                        <p:cNvPr id="47" name="Прямоугольник 46"/>
                        <p:cNvSpPr/>
                        <p:nvPr/>
                      </p:nvSpPr>
                      <p:spPr>
                        <a:xfrm>
                          <a:off x="607163" y="4443958"/>
                          <a:ext cx="782921" cy="33123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100" dirty="0"/>
                            <a:t>KHVAR</a:t>
                          </a:r>
                        </a:p>
                      </p:txBody>
                    </p:sp>
                    <p:graphicFrame>
                      <p:nvGraphicFramePr>
                        <p:cNvPr id="59" name="Диаграмма 58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536470335"/>
                            </p:ext>
                          </p:extLst>
                        </p:nvPr>
                      </p:nvGraphicFramePr>
                      <p:xfrm>
                        <a:off x="-1066337" y="4004290"/>
                        <a:ext cx="811250" cy="578167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24"/>
                        </a:graphicData>
                      </a:graphic>
                    </p:graphicFrame>
                    <p:sp>
                      <p:nvSpPr>
                        <p:cNvPr id="60" name="Прямоугольник 59"/>
                        <p:cNvSpPr/>
                        <p:nvPr/>
                      </p:nvSpPr>
                      <p:spPr>
                        <a:xfrm>
                          <a:off x="-718634" y="4053336"/>
                          <a:ext cx="605080" cy="33123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100" dirty="0" smtClean="0"/>
                            <a:t>MOL</a:t>
                          </a:r>
                          <a:endParaRPr lang="en-US" sz="1100" dirty="0"/>
                        </a:p>
                      </p:txBody>
                    </p:sp>
                  </p:grpSp>
                  <p:graphicFrame>
                    <p:nvGraphicFramePr>
                      <p:cNvPr id="63" name="Диаграмма 62"/>
                      <p:cNvGraphicFramePr>
                        <a:graphicFrameLocks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373597961"/>
                          </p:ext>
                        </p:extLst>
                      </p:nvPr>
                    </p:nvGraphicFramePr>
                    <p:xfrm>
                      <a:off x="-1862133" y="3462591"/>
                      <a:ext cx="903664" cy="601724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25"/>
                      </a:graphicData>
                    </a:graphic>
                  </p:graphicFrame>
                  <p:sp>
                    <p:nvSpPr>
                      <p:cNvPr id="64" name="Прямоугольник 63"/>
                      <p:cNvSpPr/>
                      <p:nvPr/>
                    </p:nvSpPr>
                    <p:spPr>
                      <a:xfrm>
                        <a:off x="-1390631" y="3535192"/>
                        <a:ext cx="542311" cy="33123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 sz="1800" b="1" i="0" u="none" strike="noStrike" kern="1200" baseline="0">
                            <a:solidFill>
                              <a:prstClr val="black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rPr lang="en-US" sz="1100" dirty="0" smtClean="0"/>
                          <a:t>POL</a:t>
                        </a:r>
                        <a:endParaRPr lang="en-US" sz="1100" dirty="0"/>
                      </a:p>
                    </p:txBody>
                  </p:sp>
                </p:grpSp>
                <p:sp>
                  <p:nvSpPr>
                    <p:cNvPr id="58" name="Прямоугольник 57"/>
                    <p:cNvSpPr/>
                    <p:nvPr/>
                  </p:nvSpPr>
                  <p:spPr>
                    <a:xfrm>
                      <a:off x="3880487" y="-638349"/>
                      <a:ext cx="1685960" cy="81835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Ген </a:t>
                      </a:r>
                      <a:r>
                        <a:rPr lang="en-US" i="1" dirty="0">
                          <a:solidFill>
                            <a:srgbClr val="C00000"/>
                          </a:solidFill>
                        </a:rPr>
                        <a:t>EPAS1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rs17039192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graphicFrame>
                <p:nvGraphicFramePr>
                  <p:cNvPr id="68" name="Диаграмма 67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12475341"/>
                      </p:ext>
                    </p:extLst>
                  </p:nvPr>
                </p:nvGraphicFramePr>
                <p:xfrm>
                  <a:off x="-1138496" y="4145032"/>
                  <a:ext cx="811250" cy="57816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6"/>
                  </a:graphicData>
                </a:graphic>
              </p:graphicFrame>
              <p:sp>
                <p:nvSpPr>
                  <p:cNvPr id="69" name="Прямоугольник 68"/>
                  <p:cNvSpPr/>
                  <p:nvPr/>
                </p:nvSpPr>
                <p:spPr>
                  <a:xfrm>
                    <a:off x="-781377" y="4194077"/>
                    <a:ext cx="586250" cy="3312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GAG</a:t>
                    </a:r>
                    <a:endParaRPr lang="en-US" sz="1100" dirty="0"/>
                  </a:p>
                </p:txBody>
              </p:sp>
            </p:grpSp>
            <p:graphicFrame>
              <p:nvGraphicFramePr>
                <p:cNvPr id="71" name="Диаграмма 70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855457155"/>
                    </p:ext>
                  </p:extLst>
                </p:nvPr>
              </p:nvGraphicFramePr>
              <p:xfrm>
                <a:off x="926187" y="2767717"/>
                <a:ext cx="863616" cy="61548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7"/>
                </a:graphicData>
              </a:graphic>
            </p:graphicFrame>
            <p:sp>
              <p:nvSpPr>
                <p:cNvPr id="72" name="Прямоугольник 71"/>
                <p:cNvSpPr/>
                <p:nvPr/>
              </p:nvSpPr>
              <p:spPr>
                <a:xfrm>
                  <a:off x="1226658" y="2724432"/>
                  <a:ext cx="665755" cy="3312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 sz="18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100" dirty="0" smtClean="0"/>
                    <a:t>MARI</a:t>
                  </a:r>
                  <a:endParaRPr lang="en-US" sz="1100" dirty="0"/>
                </a:p>
              </p:txBody>
            </p:sp>
          </p:grpSp>
          <p:grpSp>
            <p:nvGrpSpPr>
              <p:cNvPr id="84" name="Группа 83"/>
              <p:cNvGrpSpPr/>
              <p:nvPr/>
            </p:nvGrpSpPr>
            <p:grpSpPr>
              <a:xfrm>
                <a:off x="47471" y="4189191"/>
                <a:ext cx="892431" cy="868316"/>
                <a:chOff x="47471" y="4189191"/>
                <a:chExt cx="892431" cy="868316"/>
              </a:xfrm>
            </p:grpSpPr>
            <p:graphicFrame>
              <p:nvGraphicFramePr>
                <p:cNvPr id="74" name="Диаграмма 7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79194728"/>
                    </p:ext>
                  </p:extLst>
                </p:nvPr>
              </p:nvGraphicFramePr>
              <p:xfrm>
                <a:off x="64048" y="4189191"/>
                <a:ext cx="875854" cy="6242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8"/>
                </a:graphicData>
              </a:graphic>
            </p:graphicFrame>
            <p:graphicFrame>
              <p:nvGraphicFramePr>
                <p:cNvPr id="78" name="Диаграмма 77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64853759"/>
                    </p:ext>
                  </p:extLst>
                </p:nvPr>
              </p:nvGraphicFramePr>
              <p:xfrm>
                <a:off x="47471" y="4570344"/>
                <a:ext cx="712147" cy="4871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9"/>
                </a:graphicData>
              </a:graphic>
            </p:graphicFrame>
          </p:grpSp>
        </p:grpSp>
        <p:sp>
          <p:nvSpPr>
            <p:cNvPr id="75" name="Прямоугольник 74"/>
            <p:cNvSpPr/>
            <p:nvPr/>
          </p:nvSpPr>
          <p:spPr>
            <a:xfrm>
              <a:off x="-232455" y="4466360"/>
              <a:ext cx="679917" cy="331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100" dirty="0" smtClean="0"/>
                <a:t>ADYG</a:t>
              </a:r>
              <a:endParaRPr lang="en-US" sz="1100" dirty="0"/>
            </a:p>
          </p:txBody>
        </p:sp>
        <p:graphicFrame>
          <p:nvGraphicFramePr>
            <p:cNvPr id="115" name="Диаграмма 1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3613794"/>
                </p:ext>
              </p:extLst>
            </p:nvPr>
          </p:nvGraphicFramePr>
          <p:xfrm>
            <a:off x="206534" y="4587974"/>
            <a:ext cx="712147" cy="487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0"/>
            </a:graphicData>
          </a:graphic>
        </p:graphicFrame>
        <p:sp>
          <p:nvSpPr>
            <p:cNvPr id="118" name="Прямоугольник 117"/>
            <p:cNvSpPr/>
            <p:nvPr/>
          </p:nvSpPr>
          <p:spPr>
            <a:xfrm>
              <a:off x="53050" y="4189191"/>
              <a:ext cx="751001" cy="331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100" dirty="0" smtClean="0"/>
                <a:t>CHERK</a:t>
              </a:r>
              <a:endParaRPr lang="en-US" sz="1100" dirty="0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296948" y="4803998"/>
              <a:ext cx="671553" cy="331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/>
                <a:t>ABKH</a:t>
              </a:r>
              <a:endParaRPr lang="ru-RU" sz="1100" b="1" dirty="0"/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6437865" y="1158983"/>
            <a:ext cx="2613375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Высокая частота четырех локусов (rs17039192, rs4953342, rs6743087 и rs4953361) показана для популяций Сибири (ненцы, ханты, хакасы и </a:t>
            </a:r>
            <a:r>
              <a:rPr lang="ru-RU" sz="1400" dirty="0" err="1"/>
              <a:t>агинские</a:t>
            </a:r>
            <a:r>
              <a:rPr lang="ru-RU" sz="1400" dirty="0"/>
              <a:t> буряты).  SNP rs17039192 и rs4953342, с максимальной частотой 0,58 и 1,0 обнаружены у </a:t>
            </a:r>
            <a:r>
              <a:rPr lang="ru-RU" sz="1400" dirty="0" err="1"/>
              <a:t>хантов</a:t>
            </a:r>
            <a:r>
              <a:rPr lang="ru-RU" sz="1400" dirty="0"/>
              <a:t>. Это вероятно связано с отбором и адаптацией предков этих народов к холоду в зимние периоды. Угорские народы Западной Сибири достаточно долго были изолированы от контактов с другими популяциями.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46379" y="4088783"/>
            <a:ext cx="298589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900" dirty="0" smtClean="0"/>
              <a:t>ABKH-</a:t>
            </a:r>
            <a:r>
              <a:rPr lang="ru-RU" sz="900" dirty="0" smtClean="0"/>
              <a:t>Абхазы</a:t>
            </a:r>
            <a:r>
              <a:rPr lang="ru-RU" sz="900" dirty="0"/>
              <a:t>; </a:t>
            </a:r>
            <a:r>
              <a:rPr lang="en-US" sz="900" dirty="0"/>
              <a:t>ADYG-</a:t>
            </a:r>
            <a:r>
              <a:rPr lang="ru-RU" sz="900" dirty="0" err="1"/>
              <a:t>Адыги</a:t>
            </a:r>
            <a:r>
              <a:rPr lang="ru-RU" sz="900" dirty="0"/>
              <a:t>; </a:t>
            </a:r>
            <a:r>
              <a:rPr lang="en-US" sz="900" dirty="0" smtClean="0"/>
              <a:t>BASH-</a:t>
            </a:r>
            <a:r>
              <a:rPr lang="ru-RU" sz="900" dirty="0"/>
              <a:t>Башкиры; 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BEL-</a:t>
            </a:r>
            <a:r>
              <a:rPr lang="ru-RU" sz="900" dirty="0"/>
              <a:t>Белорусы; </a:t>
            </a:r>
            <a:r>
              <a:rPr lang="en-US" sz="900" dirty="0" smtClean="0"/>
              <a:t>BUR_A-</a:t>
            </a:r>
            <a:r>
              <a:rPr lang="ru-RU" sz="900" dirty="0" err="1"/>
              <a:t>Буряты_Агинское</a:t>
            </a:r>
            <a:r>
              <a:rPr lang="ru-RU" sz="900" dirty="0"/>
              <a:t>; </a:t>
            </a:r>
            <a:r>
              <a:rPr lang="en-US" sz="900" dirty="0" smtClean="0"/>
              <a:t>CHERK-</a:t>
            </a:r>
            <a:r>
              <a:rPr lang="ru-RU" sz="900" dirty="0" smtClean="0"/>
              <a:t>Черкесы; </a:t>
            </a:r>
            <a:r>
              <a:rPr lang="en-US" sz="900" dirty="0" smtClean="0"/>
              <a:t>CHUL-</a:t>
            </a:r>
            <a:r>
              <a:rPr lang="ru-RU" sz="900" dirty="0"/>
              <a:t>Чулымцы; </a:t>
            </a:r>
            <a:r>
              <a:rPr lang="en-US" sz="900" dirty="0"/>
              <a:t>CHUV-</a:t>
            </a:r>
            <a:r>
              <a:rPr lang="ru-RU" sz="900" dirty="0"/>
              <a:t>Чуваши</a:t>
            </a:r>
            <a:r>
              <a:rPr lang="ru-RU" sz="900" dirty="0" smtClean="0"/>
              <a:t>; </a:t>
            </a:r>
            <a:r>
              <a:rPr lang="en-US" sz="900" dirty="0"/>
              <a:t>GAG-</a:t>
            </a:r>
            <a:r>
              <a:rPr lang="ru-RU" sz="900" dirty="0"/>
              <a:t>Гагаузы; </a:t>
            </a:r>
            <a:r>
              <a:rPr lang="en-US" sz="900" dirty="0" smtClean="0"/>
              <a:t>KHA-</a:t>
            </a:r>
            <a:r>
              <a:rPr lang="ru-RU" sz="900" dirty="0"/>
              <a:t>Ханты; </a:t>
            </a:r>
            <a:r>
              <a:rPr lang="en-US" sz="900" dirty="0"/>
              <a:t>KHS-</a:t>
            </a:r>
            <a:r>
              <a:rPr lang="ru-RU" sz="900" dirty="0"/>
              <a:t>Хакасы; </a:t>
            </a:r>
            <a:r>
              <a:rPr lang="en-US" sz="900" dirty="0"/>
              <a:t>KHVAR-</a:t>
            </a:r>
            <a:r>
              <a:rPr lang="ru-RU" sz="900" dirty="0" err="1"/>
              <a:t>Хваршины</a:t>
            </a:r>
            <a:r>
              <a:rPr lang="ru-RU" sz="900" dirty="0"/>
              <a:t>; </a:t>
            </a:r>
            <a:r>
              <a:rPr lang="en-US" sz="900" dirty="0" smtClean="0"/>
              <a:t>MARI-</a:t>
            </a:r>
            <a:r>
              <a:rPr lang="ru-RU" sz="900" dirty="0"/>
              <a:t>Марийцы</a:t>
            </a:r>
            <a:r>
              <a:rPr lang="ru-RU" sz="900" dirty="0" smtClean="0"/>
              <a:t>; </a:t>
            </a:r>
            <a:br>
              <a:rPr lang="ru-RU" sz="900" dirty="0" smtClean="0"/>
            </a:br>
            <a:r>
              <a:rPr lang="en-US" sz="900" dirty="0" smtClean="0"/>
              <a:t>MOL-</a:t>
            </a:r>
            <a:r>
              <a:rPr lang="ru-RU" sz="900" dirty="0"/>
              <a:t>Молдаване</a:t>
            </a:r>
            <a:r>
              <a:rPr lang="ru-RU" sz="900" dirty="0" smtClean="0"/>
              <a:t>; </a:t>
            </a:r>
            <a:r>
              <a:rPr lang="en-US" sz="900" dirty="0"/>
              <a:t>NEN-</a:t>
            </a:r>
            <a:r>
              <a:rPr lang="ru-RU" sz="900" dirty="0"/>
              <a:t>Ненцы</a:t>
            </a:r>
            <a:r>
              <a:rPr lang="ru-RU" sz="900" dirty="0" smtClean="0"/>
              <a:t>; </a:t>
            </a:r>
            <a:r>
              <a:rPr lang="en-US" sz="900" dirty="0"/>
              <a:t>POL-</a:t>
            </a:r>
            <a:r>
              <a:rPr lang="ru-RU" sz="900" dirty="0"/>
              <a:t>Поляки; </a:t>
            </a:r>
            <a:r>
              <a:rPr lang="en-US" sz="900" dirty="0"/>
              <a:t>RUS-</a:t>
            </a:r>
            <a:r>
              <a:rPr lang="ru-RU" sz="900" dirty="0"/>
              <a:t>Русские</a:t>
            </a:r>
            <a:r>
              <a:rPr lang="ru-RU" sz="900" dirty="0" smtClean="0"/>
              <a:t>; </a:t>
            </a:r>
            <a:r>
              <a:rPr lang="en-US" sz="900" dirty="0" smtClean="0"/>
              <a:t>TAT-</a:t>
            </a:r>
            <a:r>
              <a:rPr lang="ru-RU" sz="900" dirty="0" smtClean="0"/>
              <a:t>Татары; </a:t>
            </a:r>
            <a:r>
              <a:rPr lang="en-US" sz="900" dirty="0"/>
              <a:t>UKR-</a:t>
            </a:r>
            <a:r>
              <a:rPr lang="ru-RU" sz="900" dirty="0"/>
              <a:t>Украинцы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45638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363"/>
            <a:ext cx="1556535" cy="53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20" y="116857"/>
            <a:ext cx="1413259" cy="5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ДФИ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64758"/>
            <a:ext cx="567817" cy="6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5364044" y="189608"/>
            <a:ext cx="122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Ген </a:t>
            </a:r>
            <a:r>
              <a:rPr lang="en-US" i="1" dirty="0">
                <a:solidFill>
                  <a:srgbClr val="C00000"/>
                </a:solidFill>
              </a:rPr>
              <a:t>EPAS1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rs1374749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586686" y="731805"/>
            <a:ext cx="2443334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Частота </a:t>
            </a:r>
            <a:r>
              <a:rPr lang="ru-RU" sz="1400" dirty="0" err="1"/>
              <a:t>аллеля</a:t>
            </a:r>
            <a:r>
              <a:rPr lang="ru-RU" sz="1400" dirty="0"/>
              <a:t> Т rs1374749 варьирует от 0,5 до 0,6 для 23 популяций Кавказа, проживающих в высокогорных районах.  Увеличение частоты этого </a:t>
            </a:r>
            <a:r>
              <a:rPr lang="ru-RU" sz="1400" dirty="0" err="1"/>
              <a:t>аллеля</a:t>
            </a:r>
            <a:r>
              <a:rPr lang="ru-RU" sz="1400" dirty="0"/>
              <a:t> может быть связано с адаптацией к уровню кислорода и атмосферному давлению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Для </a:t>
            </a:r>
            <a:r>
              <a:rPr lang="ru-RU" sz="1400" dirty="0"/>
              <a:t>популяций Сибири </a:t>
            </a:r>
            <a:r>
              <a:rPr lang="ru-RU" sz="1400" dirty="0" smtClean="0"/>
              <a:t>частота напротив низкая. У хакасов значение равно 0, у </a:t>
            </a:r>
            <a:r>
              <a:rPr lang="ru-RU" sz="1400" dirty="0" err="1" smtClean="0"/>
              <a:t>агинских</a:t>
            </a:r>
            <a:r>
              <a:rPr lang="ru-RU" sz="1400" dirty="0" smtClean="0"/>
              <a:t> бурят 0,1, у ненцев 0,18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</p:txBody>
      </p:sp>
      <p:graphicFrame>
        <p:nvGraphicFramePr>
          <p:cNvPr id="158" name="Диаграмма 1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831032"/>
              </p:ext>
            </p:extLst>
          </p:nvPr>
        </p:nvGraphicFramePr>
        <p:xfrm>
          <a:off x="6098758" y="3333078"/>
          <a:ext cx="626382" cy="52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4" name="Прямоугольник 1033"/>
          <p:cNvSpPr/>
          <p:nvPr/>
        </p:nvSpPr>
        <p:spPr>
          <a:xfrm>
            <a:off x="5904432" y="3420651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CHAM</a:t>
            </a:r>
            <a:endParaRPr lang="ru-RU" sz="1000" b="1" dirty="0"/>
          </a:p>
        </p:txBody>
      </p:sp>
      <p:graphicFrame>
        <p:nvGraphicFramePr>
          <p:cNvPr id="293" name="Диаграмма 2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462930"/>
              </p:ext>
            </p:extLst>
          </p:nvPr>
        </p:nvGraphicFramePr>
        <p:xfrm>
          <a:off x="6127754" y="3333078"/>
          <a:ext cx="626382" cy="52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4" name="Прямоугольник 293"/>
          <p:cNvSpPr/>
          <p:nvPr/>
        </p:nvSpPr>
        <p:spPr>
          <a:xfrm>
            <a:off x="5933428" y="3420651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CHAM</a:t>
            </a:r>
            <a:endParaRPr lang="ru-RU" sz="1000" b="1" dirty="0"/>
          </a:p>
        </p:txBody>
      </p:sp>
      <p:grpSp>
        <p:nvGrpSpPr>
          <p:cNvPr id="1039" name="Группа 1038"/>
          <p:cNvGrpSpPr/>
          <p:nvPr/>
        </p:nvGrpSpPr>
        <p:grpSpPr>
          <a:xfrm>
            <a:off x="337384" y="772083"/>
            <a:ext cx="6300742" cy="4056278"/>
            <a:chOff x="1030664" y="394501"/>
            <a:chExt cx="6917528" cy="4484204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829884" y="1774054"/>
              <a:ext cx="4504397" cy="2109448"/>
              <a:chOff x="2829884" y="1774054"/>
              <a:chExt cx="4504397" cy="2109448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2829884" y="1774054"/>
                <a:ext cx="4399010" cy="2109448"/>
                <a:chOff x="2829884" y="1774054"/>
                <a:chExt cx="4399010" cy="2109448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2829884" y="1774054"/>
                  <a:ext cx="3944389" cy="2109448"/>
                  <a:chOff x="2801079" y="1783908"/>
                  <a:chExt cx="3944389" cy="2109448"/>
                </a:xfrm>
              </p:grpSpPr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2801079" y="1783908"/>
                    <a:ext cx="3839241" cy="2109448"/>
                    <a:chOff x="2801079" y="1783908"/>
                    <a:chExt cx="3839241" cy="2109448"/>
                  </a:xfrm>
                </p:grpSpPr>
                <p:grpSp>
                  <p:nvGrpSpPr>
                    <p:cNvPr id="14" name="Группа 13"/>
                    <p:cNvGrpSpPr/>
                    <p:nvPr/>
                  </p:nvGrpSpPr>
                  <p:grpSpPr>
                    <a:xfrm>
                      <a:off x="2801079" y="1783908"/>
                      <a:ext cx="3839241" cy="2109448"/>
                      <a:chOff x="2801079" y="1783908"/>
                      <a:chExt cx="3839241" cy="2109448"/>
                    </a:xfrm>
                  </p:grpSpPr>
                  <p:grpSp>
                    <p:nvGrpSpPr>
                      <p:cNvPr id="12" name="Группа 11"/>
                      <p:cNvGrpSpPr/>
                      <p:nvPr/>
                    </p:nvGrpSpPr>
                    <p:grpSpPr>
                      <a:xfrm>
                        <a:off x="2801079" y="1783908"/>
                        <a:ext cx="3839241" cy="2109448"/>
                        <a:chOff x="2801079" y="1783908"/>
                        <a:chExt cx="3839241" cy="2109448"/>
                      </a:xfrm>
                    </p:grpSpPr>
                    <p:graphicFrame>
                      <p:nvGraphicFramePr>
                        <p:cNvPr id="61" name="Диаграмма 60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444554890"/>
                            </p:ext>
                          </p:extLst>
                        </p:nvPr>
                      </p:nvGraphicFramePr>
                      <p:xfrm>
                        <a:off x="5948010" y="1783908"/>
                        <a:ext cx="612444" cy="537046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8"/>
                        </a:graphicData>
                      </a:graphic>
                    </p:graphicFrame>
                    <p:sp>
                      <p:nvSpPr>
                        <p:cNvPr id="2" name="Прямоугольник 1"/>
                        <p:cNvSpPr/>
                        <p:nvPr/>
                      </p:nvSpPr>
                      <p:spPr>
                        <a:xfrm>
                          <a:off x="6236042" y="1783908"/>
                          <a:ext cx="404278" cy="24622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000" dirty="0"/>
                            <a:t>KAR</a:t>
                          </a:r>
                        </a:p>
                      </p:txBody>
                    </p:sp>
                    <p:graphicFrame>
                      <p:nvGraphicFramePr>
                        <p:cNvPr id="62" name="Диаграмма 61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362527664"/>
                            </p:ext>
                          </p:extLst>
                        </p:nvPr>
                      </p:nvGraphicFramePr>
                      <p:xfrm>
                        <a:off x="3203846" y="3003798"/>
                        <a:ext cx="564084" cy="465037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9"/>
                        </a:graphicData>
                      </a:graphic>
                    </p:graphicFrame>
                    <p:sp>
                      <p:nvSpPr>
                        <p:cNvPr id="3" name="Прямоугольник 2"/>
                        <p:cNvSpPr/>
                        <p:nvPr/>
                      </p:nvSpPr>
                      <p:spPr>
                        <a:xfrm>
                          <a:off x="2961633" y="3219822"/>
                          <a:ext cx="484427" cy="24622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000" dirty="0"/>
                            <a:t>ABKH</a:t>
                          </a:r>
                        </a:p>
                      </p:txBody>
                    </p:sp>
                    <p:graphicFrame>
                      <p:nvGraphicFramePr>
                        <p:cNvPr id="65" name="Диаграмма 64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675732617"/>
                            </p:ext>
                          </p:extLst>
                        </p:nvPr>
                      </p:nvGraphicFramePr>
                      <p:xfrm>
                        <a:off x="3707904" y="3349654"/>
                        <a:ext cx="593919" cy="483492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10"/>
                        </a:graphicData>
                      </a:graphic>
                    </p:graphicFrame>
                    <p:sp>
                      <p:nvSpPr>
                        <p:cNvPr id="4" name="Прямоугольник 3"/>
                        <p:cNvSpPr/>
                        <p:nvPr/>
                      </p:nvSpPr>
                      <p:spPr>
                        <a:xfrm>
                          <a:off x="3635896" y="3647135"/>
                          <a:ext cx="497252" cy="24622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000" dirty="0"/>
                            <a:t>MING</a:t>
                          </a:r>
                        </a:p>
                      </p:txBody>
                    </p:sp>
                    <p:graphicFrame>
                      <p:nvGraphicFramePr>
                        <p:cNvPr id="66" name="Диаграмма 65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979963332"/>
                            </p:ext>
                          </p:extLst>
                        </p:nvPr>
                      </p:nvGraphicFramePr>
                      <p:xfrm>
                        <a:off x="3563888" y="2404386"/>
                        <a:ext cx="515689" cy="513332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11"/>
                        </a:graphicData>
                      </a:graphic>
                    </p:graphicFrame>
                    <p:sp>
                      <p:nvSpPr>
                        <p:cNvPr id="5" name="Прямоугольник 4"/>
                        <p:cNvSpPr/>
                        <p:nvPr/>
                      </p:nvSpPr>
                      <p:spPr>
                        <a:xfrm>
                          <a:off x="3347195" y="2715766"/>
                          <a:ext cx="537327" cy="24622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000" dirty="0"/>
                            <a:t>CHERK</a:t>
                          </a:r>
                        </a:p>
                      </p:txBody>
                    </p:sp>
                    <p:graphicFrame>
                      <p:nvGraphicFramePr>
                        <p:cNvPr id="67" name="Диаграмма 66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980374699"/>
                            </p:ext>
                          </p:extLst>
                        </p:nvPr>
                      </p:nvGraphicFramePr>
                      <p:xfrm>
                        <a:off x="3635896" y="2211120"/>
                        <a:ext cx="587697" cy="504398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12"/>
                        </a:graphicData>
                      </a:graphic>
                    </p:graphicFrame>
                    <p:sp>
                      <p:nvSpPr>
                        <p:cNvPr id="8" name="Прямоугольник 7"/>
                        <p:cNvSpPr/>
                        <p:nvPr/>
                      </p:nvSpPr>
                      <p:spPr>
                        <a:xfrm>
                          <a:off x="3882742" y="2158165"/>
                          <a:ext cx="481222" cy="24622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000" dirty="0"/>
                            <a:t>KARA</a:t>
                          </a:r>
                        </a:p>
                      </p:txBody>
                    </p:sp>
                    <p:graphicFrame>
                      <p:nvGraphicFramePr>
                        <p:cNvPr id="70" name="Диаграмма 69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549165719"/>
                            </p:ext>
                          </p:extLst>
                        </p:nvPr>
                      </p:nvGraphicFramePr>
                      <p:xfrm>
                        <a:off x="2801079" y="2038664"/>
                        <a:ext cx="619600" cy="504398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13"/>
                        </a:graphicData>
                      </a:graphic>
                    </p:graphicFrame>
                    <p:sp>
                      <p:nvSpPr>
                        <p:cNvPr id="10" name="Прямоугольник 9"/>
                        <p:cNvSpPr/>
                        <p:nvPr/>
                      </p:nvSpPr>
                      <p:spPr>
                        <a:xfrm>
                          <a:off x="2961633" y="1938970"/>
                          <a:ext cx="490840" cy="24622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000" dirty="0"/>
                            <a:t>ADYG</a:t>
                          </a:r>
                        </a:p>
                      </p:txBody>
                    </p:sp>
                  </p:grpSp>
                  <p:graphicFrame>
                    <p:nvGraphicFramePr>
                      <p:cNvPr id="73" name="Диаграмма 72"/>
                      <p:cNvGraphicFramePr>
                        <a:graphicFrameLocks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27629131"/>
                          </p:ext>
                        </p:extLst>
                      </p:nvPr>
                    </p:nvGraphicFramePr>
                    <p:xfrm>
                      <a:off x="5364088" y="2822139"/>
                      <a:ext cx="515689" cy="627508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14"/>
                      </a:graphicData>
                    </a:graphic>
                  </p:graphicFrame>
                  <p:sp>
                    <p:nvSpPr>
                      <p:cNvPr id="13" name="Прямоугольник 12"/>
                      <p:cNvSpPr/>
                      <p:nvPr/>
                    </p:nvSpPr>
                    <p:spPr>
                      <a:xfrm>
                        <a:off x="5364087" y="2838876"/>
                        <a:ext cx="385041" cy="24622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 sz="1800" b="1" i="0" u="none" strike="noStrike" kern="1200" baseline="0">
                            <a:solidFill>
                              <a:prstClr val="black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rPr lang="en-US" sz="1000" dirty="0"/>
                          <a:t>ING</a:t>
                        </a:r>
                      </a:p>
                    </p:txBody>
                  </p:sp>
                </p:grpSp>
                <p:graphicFrame>
                  <p:nvGraphicFramePr>
                    <p:cNvPr id="77" name="Диаграмма 76"/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716762088"/>
                        </p:ext>
                      </p:extLst>
                    </p:nvPr>
                  </p:nvGraphicFramePr>
                  <p:xfrm>
                    <a:off x="5724128" y="2643758"/>
                    <a:ext cx="587697" cy="507068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5"/>
                    </a:graphicData>
                  </a:graphic>
                </p:graphicFrame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5758008" y="2581604"/>
                      <a:ext cx="542135" cy="2462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000" dirty="0"/>
                        <a:t>CHECH</a:t>
                      </a:r>
                    </a:p>
                  </p:txBody>
                </p:sp>
              </p:grpSp>
              <p:graphicFrame>
                <p:nvGraphicFramePr>
                  <p:cNvPr id="79" name="Диаграмма 78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08136257"/>
                      </p:ext>
                    </p:extLst>
                  </p:nvPr>
                </p:nvGraphicFramePr>
                <p:xfrm>
                  <a:off x="6069363" y="2563545"/>
                  <a:ext cx="633176" cy="51545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6"/>
                  </a:graphicData>
                </a:graphic>
              </p:graphicFrame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6294704" y="2523347"/>
                    <a:ext cx="450764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KUM</a:t>
                    </a:r>
                  </a:p>
                </p:txBody>
              </p:sp>
            </p:grpSp>
            <p:graphicFrame>
              <p:nvGraphicFramePr>
                <p:cNvPr id="82" name="Диаграмма 8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162525846"/>
                    </p:ext>
                  </p:extLst>
                </p:nvPr>
              </p:nvGraphicFramePr>
              <p:xfrm>
                <a:off x="6470082" y="2643758"/>
                <a:ext cx="522524" cy="50439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7"/>
                </a:graphicData>
              </a:graphic>
            </p:graphicFrame>
            <p:sp>
              <p:nvSpPr>
                <p:cNvPr id="41" name="Прямоугольник 40"/>
                <p:cNvSpPr/>
                <p:nvPr/>
              </p:nvSpPr>
              <p:spPr>
                <a:xfrm>
                  <a:off x="6669125" y="2627537"/>
                  <a:ext cx="55976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 sz="18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000" dirty="0"/>
                    <a:t>KHVAR</a:t>
                  </a:r>
                </a:p>
              </p:txBody>
            </p:sp>
          </p:grpSp>
          <p:graphicFrame>
            <p:nvGraphicFramePr>
              <p:cNvPr id="85" name="Диаграмма 8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74192259"/>
                  </p:ext>
                </p:extLst>
              </p:nvPr>
            </p:nvGraphicFramePr>
            <p:xfrm>
              <a:off x="6669125" y="2930886"/>
              <a:ext cx="515689" cy="5253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sp>
            <p:nvSpPr>
              <p:cNvPr id="45" name="Прямоугольник 44"/>
              <p:cNvSpPr/>
              <p:nvPr/>
            </p:nvSpPr>
            <p:spPr>
              <a:xfrm>
                <a:off x="6901149" y="2952133"/>
                <a:ext cx="43313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TSEZ</a:t>
                </a:r>
              </a:p>
            </p:txBody>
          </p:sp>
        </p:grpSp>
        <p:grpSp>
          <p:nvGrpSpPr>
            <p:cNvPr id="1038" name="Группа 1037"/>
            <p:cNvGrpSpPr/>
            <p:nvPr/>
          </p:nvGrpSpPr>
          <p:grpSpPr>
            <a:xfrm>
              <a:off x="1030664" y="394501"/>
              <a:ext cx="6917528" cy="4484204"/>
              <a:chOff x="1030664" y="394501"/>
              <a:chExt cx="6917528" cy="4484204"/>
            </a:xfrm>
          </p:grpSpPr>
          <p:grpSp>
            <p:nvGrpSpPr>
              <p:cNvPr id="1037" name="Группа 1036"/>
              <p:cNvGrpSpPr/>
              <p:nvPr/>
            </p:nvGrpSpPr>
            <p:grpSpPr>
              <a:xfrm>
                <a:off x="1030664" y="394501"/>
                <a:ext cx="6917528" cy="4484204"/>
                <a:chOff x="1030664" y="394501"/>
                <a:chExt cx="6917528" cy="4484204"/>
              </a:xfrm>
            </p:grpSpPr>
            <p:grpSp>
              <p:nvGrpSpPr>
                <p:cNvPr id="295" name="Группа 294"/>
                <p:cNvGrpSpPr/>
                <p:nvPr/>
              </p:nvGrpSpPr>
              <p:grpSpPr>
                <a:xfrm>
                  <a:off x="1030664" y="394501"/>
                  <a:ext cx="6917528" cy="4484204"/>
                  <a:chOff x="982239" y="388778"/>
                  <a:chExt cx="6917528" cy="4484204"/>
                </a:xfrm>
              </p:grpSpPr>
              <p:grpSp>
                <p:nvGrpSpPr>
                  <p:cNvPr id="296" name="Группа 295"/>
                  <p:cNvGrpSpPr/>
                  <p:nvPr/>
                </p:nvGrpSpPr>
                <p:grpSpPr>
                  <a:xfrm>
                    <a:off x="982239" y="388778"/>
                    <a:ext cx="6917528" cy="4484204"/>
                    <a:chOff x="982239" y="388778"/>
                    <a:chExt cx="6917528" cy="4484204"/>
                  </a:xfrm>
                </p:grpSpPr>
                <p:grpSp>
                  <p:nvGrpSpPr>
                    <p:cNvPr id="299" name="Группа 298"/>
                    <p:cNvGrpSpPr/>
                    <p:nvPr/>
                  </p:nvGrpSpPr>
                  <p:grpSpPr>
                    <a:xfrm>
                      <a:off x="982239" y="388778"/>
                      <a:ext cx="6917528" cy="4484204"/>
                      <a:chOff x="982239" y="388778"/>
                      <a:chExt cx="6917528" cy="4484204"/>
                    </a:xfrm>
                  </p:grpSpPr>
                  <p:grpSp>
                    <p:nvGrpSpPr>
                      <p:cNvPr id="302" name="Группа 301"/>
                      <p:cNvGrpSpPr/>
                      <p:nvPr/>
                    </p:nvGrpSpPr>
                    <p:grpSpPr>
                      <a:xfrm>
                        <a:off x="982239" y="388778"/>
                        <a:ext cx="6917528" cy="4484204"/>
                        <a:chOff x="982239" y="388778"/>
                        <a:chExt cx="6917528" cy="4484204"/>
                      </a:xfrm>
                    </p:grpSpPr>
                    <p:grpSp>
                      <p:nvGrpSpPr>
                        <p:cNvPr id="305" name="Группа 304"/>
                        <p:cNvGrpSpPr/>
                        <p:nvPr/>
                      </p:nvGrpSpPr>
                      <p:grpSpPr>
                        <a:xfrm>
                          <a:off x="982239" y="388778"/>
                          <a:ext cx="6917528" cy="4484204"/>
                          <a:chOff x="982239" y="388778"/>
                          <a:chExt cx="6917528" cy="4484204"/>
                        </a:xfrm>
                      </p:grpSpPr>
                      <p:grpSp>
                        <p:nvGrpSpPr>
                          <p:cNvPr id="308" name="Группа 307"/>
                          <p:cNvGrpSpPr/>
                          <p:nvPr/>
                        </p:nvGrpSpPr>
                        <p:grpSpPr>
                          <a:xfrm>
                            <a:off x="982239" y="388778"/>
                            <a:ext cx="6917528" cy="4484204"/>
                            <a:chOff x="962810" y="368917"/>
                            <a:chExt cx="6917528" cy="4484204"/>
                          </a:xfrm>
                        </p:grpSpPr>
                        <p:grpSp>
                          <p:nvGrpSpPr>
                            <p:cNvPr id="311" name="Группа 310"/>
                            <p:cNvGrpSpPr/>
                            <p:nvPr/>
                          </p:nvGrpSpPr>
                          <p:grpSpPr>
                            <a:xfrm>
                              <a:off x="962810" y="368917"/>
                              <a:ext cx="6917528" cy="4484204"/>
                              <a:chOff x="962810" y="368917"/>
                              <a:chExt cx="6917528" cy="4484204"/>
                            </a:xfrm>
                          </p:grpSpPr>
                          <p:grpSp>
                            <p:nvGrpSpPr>
                              <p:cNvPr id="314" name="Группа 313"/>
                              <p:cNvGrpSpPr/>
                              <p:nvPr/>
                            </p:nvGrpSpPr>
                            <p:grpSpPr>
                              <a:xfrm>
                                <a:off x="962810" y="368917"/>
                                <a:ext cx="6917528" cy="4484204"/>
                                <a:chOff x="962810" y="368917"/>
                                <a:chExt cx="6917528" cy="4484204"/>
                              </a:xfrm>
                            </p:grpSpPr>
                            <p:grpSp>
                              <p:nvGrpSpPr>
                                <p:cNvPr id="317" name="Группа 316"/>
                                <p:cNvGrpSpPr/>
                                <p:nvPr/>
                              </p:nvGrpSpPr>
                              <p:grpSpPr>
                                <a:xfrm>
                                  <a:off x="962810" y="368917"/>
                                  <a:ext cx="6917528" cy="4484204"/>
                                  <a:chOff x="962810" y="368917"/>
                                  <a:chExt cx="6917528" cy="4484204"/>
                                </a:xfrm>
                              </p:grpSpPr>
                              <p:grpSp>
                                <p:nvGrpSpPr>
                                  <p:cNvPr id="320" name="Группа 319"/>
                                  <p:cNvGrpSpPr/>
                                  <p:nvPr/>
                                </p:nvGrpSpPr>
                                <p:grpSpPr>
                                  <a:xfrm>
                                    <a:off x="962810" y="368917"/>
                                    <a:ext cx="6917528" cy="4484204"/>
                                    <a:chOff x="962810" y="368917"/>
                                    <a:chExt cx="6917528" cy="4484204"/>
                                  </a:xfrm>
                                </p:grpSpPr>
                                <p:grpSp>
                                  <p:nvGrpSpPr>
                                    <p:cNvPr id="323" name="Группа 32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962810" y="368917"/>
                                      <a:ext cx="6917528" cy="4484204"/>
                                      <a:chOff x="943381" y="357011"/>
                                      <a:chExt cx="6917528" cy="4484204"/>
                                    </a:xfrm>
                                  </p:grpSpPr>
                                  <p:grpSp>
                                    <p:nvGrpSpPr>
                                      <p:cNvPr id="326" name="Группа 32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943381" y="357011"/>
                                        <a:ext cx="6898776" cy="4484204"/>
                                        <a:chOff x="914576" y="329648"/>
                                        <a:chExt cx="6898776" cy="4484204"/>
                                      </a:xfrm>
                                    </p:grpSpPr>
                                    <p:grpSp>
                                      <p:nvGrpSpPr>
                                        <p:cNvPr id="331" name="Группа 33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914576" y="329648"/>
                                          <a:ext cx="6898776" cy="4484204"/>
                                          <a:chOff x="914576" y="329648"/>
                                          <a:chExt cx="6898776" cy="4484204"/>
                                        </a:xfrm>
                                      </p:grpSpPr>
                                      <p:grpSp>
                                        <p:nvGrpSpPr>
                                          <p:cNvPr id="334" name="Группа 33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914576" y="329648"/>
                                            <a:ext cx="6898776" cy="4484204"/>
                                            <a:chOff x="885771" y="339502"/>
                                            <a:chExt cx="6898776" cy="4484204"/>
                                          </a:xfrm>
                                        </p:grpSpPr>
                                        <p:grpSp>
                                          <p:nvGrpSpPr>
                                            <p:cNvPr id="337" name="Группа 336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885771" y="339502"/>
                                              <a:ext cx="6898776" cy="4484204"/>
                                              <a:chOff x="885771" y="339502"/>
                                              <a:chExt cx="6898776" cy="4484204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40" name="Группа 339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885771" y="339502"/>
                                                <a:ext cx="6898776" cy="4484204"/>
                                                <a:chOff x="885771" y="339502"/>
                                                <a:chExt cx="6898776" cy="4484204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43" name="Группа 342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885771" y="339502"/>
                                                  <a:ext cx="6898776" cy="4484204"/>
                                                  <a:chOff x="885771" y="339502"/>
                                                  <a:chExt cx="6898776" cy="4484204"/>
                                                </a:xfrm>
                                              </p:grpSpPr>
                                              <p:pic>
                                                <p:nvPicPr>
                                                  <p:cNvPr id="346" name="Picture 4" descr="https://upload.wikimedia.org/wikipedia/commons/thumb/b/bd/%D0%9A%D0%B0%D1%80%D1%82%D0%B0_%D0%A1%D0%B5%D0%B2%D0%B5%D1%80%D0%BD%D0%BE%D0%B3%D0%BE_%D0%9A%D0%B0%D0%B2%D0%BA%D0%B0%D0%B7%D0%B0_%28%D1%84%D0%B0%D0%B9%D0%BB_3%29.svg/2560px-%D0%9A%D0%B0%D1%80%D1%82%D0%B0_%D0%A1%D0%B5%D0%B2%D0%B5%D1%80%D0%BD%D0%BE%D0%B3%D0%BE_%D0%9A%D0%B0%D0%B2%D0%BA%D0%B0%D0%B7%D0%B0_%28%D1%84%D0%B0%D0%B9%D0%BB_3%29.svg.png"/>
                                                  <p:cNvPicPr>
                                                    <a:picLocks noChangeAspect="1" noChangeArrowheads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9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rcRect/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 bwMode="auto">
                                                  <a:xfrm>
                                                    <a:off x="885771" y="339502"/>
                                                    <a:ext cx="6898776" cy="4484204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</p:pic>
                                              <p:graphicFrame>
                                                <p:nvGraphicFramePr>
                                                  <p:cNvPr id="347" name="Диаграмма 346"/>
                                                  <p:cNvGraphicFramePr>
                                                    <a:graphicFrameLocks/>
                                                  </p:cNvGraphicFramePr>
                                                  <p:nvPr>
                                                    <p:extLst>
                                                      <p:ext uri="{D42A27DB-BD31-4B8C-83A1-F6EECF244321}">
                                                        <p14:modId xmlns:p14="http://schemas.microsoft.com/office/powerpoint/2010/main" val="1444554890"/>
                                                      </p:ext>
                                                    </p:extLst>
                                                  </p:nvPr>
                                                </p:nvGraphicFramePr>
                                                <p:xfrm>
                                                  <a:off x="5948010" y="1783908"/>
                                                  <a:ext cx="612444" cy="537046"/>
                                                </p:xfrm>
                                                <a:graphic>
                                                  <a:graphicData uri="http://schemas.openxmlformats.org/drawingml/2006/chart">
                                                    <c:chart xmlns:c="http://schemas.openxmlformats.org/drawingml/2006/chart" xmlns:r="http://schemas.openxmlformats.org/officeDocument/2006/relationships" r:id="rId20"/>
                                                  </a:graphicData>
                                                </a:graphic>
                                              </p:graphicFrame>
                                              <p:sp>
                                                <p:nvSpPr>
                                                  <p:cNvPr id="348" name="Прямоугольник 34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236042" y="1783908"/>
                                                    <a:ext cx="404278" cy="246221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  <p:txBody>
                                                  <a:bodyPr wrap="none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>
                                                      <a:defRPr sz="1800" b="1" i="0" u="none" strike="noStrike" kern="1200" baseline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pPr>
                                                    <a:r>
                                                      <a:rPr lang="en-US" sz="1000" dirty="0"/>
                                                      <a:t>KAR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aphicFrame>
                                                <p:nvGraphicFramePr>
                                                  <p:cNvPr id="349" name="Диаграмма 348"/>
                                                  <p:cNvGraphicFramePr>
                                                    <a:graphicFrameLocks/>
                                                  </p:cNvGraphicFramePr>
                                                  <p:nvPr>
                                                    <p:extLst>
                                                      <p:ext uri="{D42A27DB-BD31-4B8C-83A1-F6EECF244321}">
                                                        <p14:modId xmlns:p14="http://schemas.microsoft.com/office/powerpoint/2010/main" val="3732966903"/>
                                                      </p:ext>
                                                    </p:extLst>
                                                  </p:nvPr>
                                                </p:nvGraphicFramePr>
                                                <p:xfrm>
                                                  <a:off x="3154963" y="2961988"/>
                                                  <a:ext cx="612967" cy="506848"/>
                                                </p:xfrm>
                                                <a:graphic>
                                                  <a:graphicData uri="http://schemas.openxmlformats.org/drawingml/2006/chart">
                                                    <c:chart xmlns:c="http://schemas.openxmlformats.org/drawingml/2006/chart" xmlns:r="http://schemas.openxmlformats.org/officeDocument/2006/relationships" r:id="rId21"/>
                                                  </a:graphicData>
                                                </a:graphic>
                                              </p:graphicFrame>
                                              <p:sp>
                                                <p:nvSpPr>
                                                  <p:cNvPr id="350" name="Прямоугольник 34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961633" y="3219822"/>
                                                    <a:ext cx="484427" cy="246221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  <p:txBody>
                                                  <a:bodyPr wrap="none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>
                                                      <a:defRPr sz="1800" b="1" i="0" u="none" strike="noStrike" kern="1200" baseline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pPr>
                                                    <a:r>
                                                      <a:rPr lang="en-US" sz="1000" dirty="0"/>
                                                      <a:t>ABKH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aphicFrame>
                                                <p:nvGraphicFramePr>
                                                  <p:cNvPr id="351" name="Диаграмма 350"/>
                                                  <p:cNvGraphicFramePr>
                                                    <a:graphicFrameLocks/>
                                                  </p:cNvGraphicFramePr>
                                                  <p:nvPr>
                                                    <p:extLst>
                                                      <p:ext uri="{D42A27DB-BD31-4B8C-83A1-F6EECF244321}">
                                                        <p14:modId xmlns:p14="http://schemas.microsoft.com/office/powerpoint/2010/main" val="1981636349"/>
                                                      </p:ext>
                                                    </p:extLst>
                                                  </p:nvPr>
                                                </p:nvGraphicFramePr>
                                                <p:xfrm>
                                                  <a:off x="3707904" y="3349654"/>
                                                  <a:ext cx="593919" cy="483492"/>
                                                </p:xfrm>
                                                <a:graphic>
                                                  <a:graphicData uri="http://schemas.openxmlformats.org/drawingml/2006/chart">
                                                    <c:chart xmlns:c="http://schemas.openxmlformats.org/drawingml/2006/chart" xmlns:r="http://schemas.openxmlformats.org/officeDocument/2006/relationships" r:id="rId22"/>
                                                  </a:graphicData>
                                                </a:graphic>
                                              </p:graphicFrame>
                                              <p:sp>
                                                <p:nvSpPr>
                                                  <p:cNvPr id="352" name="Прямоугольник 35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635896" y="3647135"/>
                                                    <a:ext cx="497252" cy="246221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  <p:txBody>
                                                  <a:bodyPr wrap="none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>
                                                      <a:defRPr sz="1800" b="1" i="0" u="none" strike="noStrike" kern="1200" baseline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pPr>
                                                    <a:r>
                                                      <a:rPr lang="en-US" sz="1000" dirty="0"/>
                                                      <a:t>MING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aphicFrame>
                                                <p:nvGraphicFramePr>
                                                  <p:cNvPr id="353" name="Диаграмма 352"/>
                                                  <p:cNvGraphicFramePr>
                                                    <a:graphicFrameLocks/>
                                                  </p:cNvGraphicFramePr>
                                                  <p:nvPr>
                                                    <p:extLst>
                                                      <p:ext uri="{D42A27DB-BD31-4B8C-83A1-F6EECF244321}">
                                                        <p14:modId xmlns:p14="http://schemas.microsoft.com/office/powerpoint/2010/main" val="979963332"/>
                                                      </p:ext>
                                                    </p:extLst>
                                                  </p:nvPr>
                                                </p:nvGraphicFramePr>
                                                <p:xfrm>
                                                  <a:off x="3563888" y="2404386"/>
                                                  <a:ext cx="515689" cy="513332"/>
                                                </p:xfrm>
                                                <a:graphic>
                                                  <a:graphicData uri="http://schemas.openxmlformats.org/drawingml/2006/chart">
                                                    <c:chart xmlns:c="http://schemas.openxmlformats.org/drawingml/2006/chart" xmlns:r="http://schemas.openxmlformats.org/officeDocument/2006/relationships" r:id="rId23"/>
                                                  </a:graphicData>
                                                </a:graphic>
                                              </p:graphicFrame>
                                              <p:sp>
                                                <p:nvSpPr>
                                                  <p:cNvPr id="354" name="Прямоугольник 35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347195" y="2715766"/>
                                                    <a:ext cx="537327" cy="246221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  <p:txBody>
                                                  <a:bodyPr wrap="none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>
                                                      <a:defRPr sz="1800" b="1" i="0" u="none" strike="noStrike" kern="1200" baseline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pPr>
                                                    <a:r>
                                                      <a:rPr lang="en-US" sz="1000" dirty="0"/>
                                                      <a:t>CHERK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aphicFrame>
                                                <p:nvGraphicFramePr>
                                                  <p:cNvPr id="355" name="Диаграмма 354"/>
                                                  <p:cNvGraphicFramePr>
                                                    <a:graphicFrameLocks/>
                                                  </p:cNvGraphicFramePr>
                                                  <p:nvPr>
                                                    <p:extLst>
                                                      <p:ext uri="{D42A27DB-BD31-4B8C-83A1-F6EECF244321}">
                                                        <p14:modId xmlns:p14="http://schemas.microsoft.com/office/powerpoint/2010/main" val="2980374699"/>
                                                      </p:ext>
                                                    </p:extLst>
                                                  </p:nvPr>
                                                </p:nvGraphicFramePr>
                                                <p:xfrm>
                                                  <a:off x="3635896" y="2211120"/>
                                                  <a:ext cx="587697" cy="504398"/>
                                                </p:xfrm>
                                                <a:graphic>
                                                  <a:graphicData uri="http://schemas.openxmlformats.org/drawingml/2006/chart">
                                                    <c:chart xmlns:c="http://schemas.openxmlformats.org/drawingml/2006/chart" xmlns:r="http://schemas.openxmlformats.org/officeDocument/2006/relationships" r:id="rId24"/>
                                                  </a:graphicData>
                                                </a:graphic>
                                              </p:graphicFrame>
                                              <p:sp>
                                                <p:nvSpPr>
                                                  <p:cNvPr id="356" name="Прямоугольник 355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882742" y="2158165"/>
                                                    <a:ext cx="481222" cy="246221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  <p:txBody>
                                                  <a:bodyPr wrap="none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>
                                                      <a:defRPr sz="1800" b="1" i="0" u="none" strike="noStrike" kern="1200" baseline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pPr>
                                                    <a:r>
                                                      <a:rPr lang="en-US" sz="1000" dirty="0"/>
                                                      <a:t>KARA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aphicFrame>
                                                <p:nvGraphicFramePr>
                                                  <p:cNvPr id="357" name="Диаграмма 356"/>
                                                  <p:cNvGraphicFramePr>
                                                    <a:graphicFrameLocks/>
                                                  </p:cNvGraphicFramePr>
                                                  <p:nvPr>
                                                    <p:extLst>
                                                      <p:ext uri="{D42A27DB-BD31-4B8C-83A1-F6EECF244321}">
                                                        <p14:modId xmlns:p14="http://schemas.microsoft.com/office/powerpoint/2010/main" val="549165719"/>
                                                      </p:ext>
                                                    </p:extLst>
                                                  </p:nvPr>
                                                </p:nvGraphicFramePr>
                                                <p:xfrm>
                                                  <a:off x="2801079" y="2038664"/>
                                                  <a:ext cx="619600" cy="504398"/>
                                                </p:xfrm>
                                                <a:graphic>
                                                  <a:graphicData uri="http://schemas.openxmlformats.org/drawingml/2006/chart">
                                                    <c:chart xmlns:c="http://schemas.openxmlformats.org/drawingml/2006/chart" xmlns:r="http://schemas.openxmlformats.org/officeDocument/2006/relationships" r:id="rId25"/>
                                                  </a:graphicData>
                                                </a:graphic>
                                              </p:graphicFrame>
                                              <p:sp>
                                                <p:nvSpPr>
                                                  <p:cNvPr id="358" name="Прямоугольник 35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961633" y="1938970"/>
                                                    <a:ext cx="490840" cy="246221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  <p:txBody>
                                                  <a:bodyPr wrap="none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>
                                                      <a:defRPr sz="1800" b="1" i="0" u="none" strike="noStrike" kern="1200" baseline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pPr>
                                                    <a:r>
                                                      <a:rPr lang="en-US" sz="1000" dirty="0"/>
                                                      <a:t>ADYG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</p:grpSp>
                                            <p:graphicFrame>
                                              <p:nvGraphicFramePr>
                                                <p:cNvPr id="344" name="Диаграмма 343"/>
                                                <p:cNvGraphicFramePr>
                                                  <a:graphicFrameLocks/>
                                                </p:cNvGraphicFramePr>
                                                <p:nvPr>
                                                  <p:extLst>
                                                    <p:ext uri="{D42A27DB-BD31-4B8C-83A1-F6EECF244321}">
                                                      <p14:modId xmlns:p14="http://schemas.microsoft.com/office/powerpoint/2010/main" val="327629131"/>
                                                    </p:ext>
                                                  </p:extLst>
                                                </p:nvPr>
                                              </p:nvGraphicFramePr>
                                              <p:xfrm>
                                                <a:off x="5364088" y="2822139"/>
                                                <a:ext cx="515689" cy="627508"/>
                                              </p:xfrm>
                                              <a:graphic>
                                                <a:graphicData uri="http://schemas.openxmlformats.org/drawingml/2006/chart">
                                                  <c:chart xmlns:c="http://schemas.openxmlformats.org/drawingml/2006/chart" xmlns:r="http://schemas.openxmlformats.org/officeDocument/2006/relationships" r:id="rId26"/>
                                                </a:graphicData>
                                              </a:graphic>
                                            </p:graphicFrame>
                                            <p:sp>
                                              <p:nvSpPr>
                                                <p:cNvPr id="345" name="Прямоугольник 34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364087" y="2838876"/>
                                                  <a:ext cx="385041" cy="246221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</p:spPr>
                                              <p:txBody>
                                                <a:bodyPr wrap="none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algn="ctr">
                                                    <a:defRPr sz="1800" b="1" i="0" u="none" strike="noStrike" kern="1200" baseline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pPr>
                                                  <a:r>
                                                    <a:rPr lang="en-US" sz="1000" dirty="0"/>
                                                    <a:t>ING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graphicFrame>
                                            <p:nvGraphicFramePr>
                                              <p:cNvPr id="341" name="Диаграмма 340"/>
                                              <p:cNvGraphicFramePr>
                                                <a:graphicFrameLocks/>
                                              </p:cNvGraphicFramePr>
                                              <p:nvPr>
                                                <p:extLst>
                                                  <p:ext uri="{D42A27DB-BD31-4B8C-83A1-F6EECF244321}">
                                                    <p14:modId xmlns:p14="http://schemas.microsoft.com/office/powerpoint/2010/main" val="3020413345"/>
                                                  </p:ext>
                                                </p:extLst>
                                              </p:nvPr>
                                            </p:nvGraphicFramePr>
                                            <p:xfrm>
                                              <a:off x="5724128" y="2643758"/>
                                              <a:ext cx="587697" cy="507068"/>
                                            </p:xfrm>
                                            <a:graphic>
                                              <a:graphicData uri="http://schemas.openxmlformats.org/drawingml/2006/chart">
                                                <c:chart xmlns:c="http://schemas.openxmlformats.org/drawingml/2006/chart" xmlns:r="http://schemas.openxmlformats.org/officeDocument/2006/relationships" r:id="rId27"/>
                                              </a:graphicData>
                                            </a:graphic>
                                          </p:graphicFrame>
                                          <p:sp>
                                            <p:nvSpPr>
                                              <p:cNvPr id="342" name="Прямоугольник 34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758008" y="2581604"/>
                                                <a:ext cx="542135" cy="246221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</p:spPr>
                                            <p:txBody>
                                              <a:bodyPr wrap="none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algn="ctr">
                                                  <a:defRPr sz="1800" b="1" i="0" u="none" strike="noStrike" kern="1200" baseline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pPr>
                                                <a:r>
                                                  <a:rPr lang="en-US" sz="1000" dirty="0"/>
                                                  <a:t>CHECH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  <p:graphicFrame>
                                          <p:nvGraphicFramePr>
                                            <p:cNvPr id="338" name="Диаграмма 337"/>
                                            <p:cNvGraphicFramePr>
                                              <a:graphicFrameLocks/>
                                            </p:cNvGraphicFramePr>
                                            <p:nvPr>
                                              <p:extLst>
                                                <p:ext uri="{D42A27DB-BD31-4B8C-83A1-F6EECF244321}">
                                                  <p14:modId xmlns:p14="http://schemas.microsoft.com/office/powerpoint/2010/main" val="875895763"/>
                                                </p:ext>
                                              </p:extLst>
                                            </p:nvPr>
                                          </p:nvGraphicFramePr>
                                          <p:xfrm>
                                            <a:off x="6069363" y="2563545"/>
                                            <a:ext cx="633176" cy="515450"/>
                                          </p:xfrm>
                                          <a:graphic>
                                            <a:graphicData uri="http://schemas.openxmlformats.org/drawingml/2006/chart">
                                              <c:chart xmlns:c="http://schemas.openxmlformats.org/drawingml/2006/chart" xmlns:r="http://schemas.openxmlformats.org/officeDocument/2006/relationships" r:id="rId28"/>
                                            </a:graphicData>
                                          </a:graphic>
                                        </p:graphicFrame>
                                        <p:sp>
                                          <p:nvSpPr>
                                            <p:cNvPr id="339" name="Прямоугольник 338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294704" y="2523347"/>
                                              <a:ext cx="450764" cy="246221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</p:spPr>
                                          <p:txBody>
                                            <a:bodyPr wrap="none">
                                              <a:spAutoFit/>
                                            </a:bodyPr>
                                            <a:lstStyle/>
                                            <a:p>
                                              <a:pPr algn="ctr">
                                                <a:defRPr sz="1800" b="1" i="0" u="none" strike="noStrike" kern="1200" baseline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pPr>
                                              <a:r>
                                                <a:rPr lang="en-US" sz="1000" dirty="0"/>
                                                <a:t>KUM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graphicFrame>
                                        <p:nvGraphicFramePr>
                                          <p:cNvPr id="335" name="Диаграмма 334"/>
                                          <p:cNvGraphicFramePr>
                                            <a:graphicFrameLocks/>
                                          </p:cNvGraphicFramePr>
                                          <p:nvPr>
                                            <p:extLst>
                                              <p:ext uri="{D42A27DB-BD31-4B8C-83A1-F6EECF244321}">
                                                <p14:modId xmlns:p14="http://schemas.microsoft.com/office/powerpoint/2010/main" val="2162525846"/>
                                              </p:ext>
                                            </p:extLst>
                                          </p:nvPr>
                                        </p:nvGraphicFramePr>
                                        <p:xfrm>
                                          <a:off x="6470082" y="2643758"/>
                                          <a:ext cx="522524" cy="504399"/>
                                        </p:xfrm>
                                        <a:graphic>
                                          <a:graphicData uri="http://schemas.openxmlformats.org/drawingml/2006/chart">
                                            <c:chart xmlns:c="http://schemas.openxmlformats.org/drawingml/2006/chart" xmlns:r="http://schemas.openxmlformats.org/officeDocument/2006/relationships" r:id="rId29"/>
                                          </a:graphicData>
                                        </a:graphic>
                                      </p:graphicFrame>
                                      <p:sp>
                                        <p:nvSpPr>
                                          <p:cNvPr id="336" name="Прямоугольник 33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669125" y="2627537"/>
                                            <a:ext cx="559769" cy="246221"/>
                                          </a:xfrm>
                                          <a:prstGeom prst="rect">
                                            <a:avLst/>
                                          </a:prstGeom>
                                        </p:spPr>
                                        <p:txBody>
                                          <a:bodyPr wrap="none">
                                            <a:spAutoFit/>
                                          </a:bodyPr>
                                          <a:lstStyle/>
                                          <a:p>
                                            <a:pPr algn="ctr">
                                              <a:defRPr sz="1800" b="1" i="0" u="none" strike="noStrike" kern="1200" baseline="0">
                                                <a:solidFill>
                                                  <a:prstClr val="black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pPr>
                                            <a:r>
                                              <a:rPr lang="en-US" sz="1000" dirty="0"/>
                                              <a:t>KHVAR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graphicFrame>
                                      <p:nvGraphicFramePr>
                                        <p:cNvPr id="332" name="Диаграмма 331"/>
                                        <p:cNvGraphicFramePr>
                                          <a:graphicFrameLocks/>
                                        </p:cNvGraphicFramePr>
                                        <p:nvPr>
                                          <p:extLst>
                                            <p:ext uri="{D42A27DB-BD31-4B8C-83A1-F6EECF244321}">
                                              <p14:modId xmlns:p14="http://schemas.microsoft.com/office/powerpoint/2010/main" val="2674192259"/>
                                            </p:ext>
                                          </p:extLst>
                                        </p:nvPr>
                                      </p:nvGraphicFramePr>
                                      <p:xfrm>
                                        <a:off x="6669125" y="2930886"/>
                                        <a:ext cx="515689" cy="525303"/>
                                      </p:xfrm>
                                      <a:graphic>
                                        <a:graphicData uri="http://schemas.openxmlformats.org/drawingml/2006/chart">
                                          <c:chart xmlns:c="http://schemas.openxmlformats.org/drawingml/2006/chart" xmlns:r="http://schemas.openxmlformats.org/officeDocument/2006/relationships" r:id="rId30"/>
                                        </a:graphicData>
                                      </a:graphic>
                                    </p:graphicFrame>
                                    <p:sp>
                                      <p:nvSpPr>
                                        <p:cNvPr id="333" name="Прямоугольник 33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901149" y="2952133"/>
                                          <a:ext cx="433132" cy="246221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  <p:txBody>
                                        <a:bodyPr wrap="none">
                                          <a:spAutoFit/>
                                        </a:bodyPr>
                                        <a:lstStyle/>
                                        <a:p>
                                          <a:pPr algn="ctr">
                                            <a:defRPr sz="1800" b="1" i="0" u="none" strike="noStrike" kern="1200" baseline="0">
                                              <a:solidFill>
                                                <a:prstClr val="black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pPr>
                                          <a:r>
                                            <a:rPr lang="en-US" sz="1000" dirty="0"/>
                                            <a:t>TSEZ</a:t>
                                          </a:r>
                                        </a:p>
                                      </p:txBody>
                                    </p:sp>
                                  </p:grpSp>
                                  <p:graphicFrame>
                                    <p:nvGraphicFramePr>
                                      <p:cNvPr id="327" name="Диаграмма 326"/>
                                      <p:cNvGraphicFramePr>
                                        <a:graphicFrameLocks/>
                                      </p:cNvGraphicFramePr>
                                      <p:nvPr>
                                        <p:extLst>
                                          <p:ext uri="{D42A27DB-BD31-4B8C-83A1-F6EECF244321}">
                                            <p14:modId xmlns:p14="http://schemas.microsoft.com/office/powerpoint/2010/main" val="3766944975"/>
                                          </p:ext>
                                        </p:extLst>
                                      </p:nvPr>
                                    </p:nvGraphicFramePr>
                                    <p:xfrm>
                                      <a:off x="6881720" y="4341877"/>
                                      <a:ext cx="558648" cy="499338"/>
                                    </p:xfrm>
                                    <a:graphic>
                                      <a:graphicData uri="http://schemas.openxmlformats.org/drawingml/2006/chart">
                                        <c:chart xmlns:c="http://schemas.openxmlformats.org/drawingml/2006/chart" xmlns:r="http://schemas.openxmlformats.org/officeDocument/2006/relationships" r:id="rId31"/>
                                      </a:graphicData>
                                    </a:graphic>
                                  </p:graphicFrame>
                                  <p:sp>
                                    <p:nvSpPr>
                                      <p:cNvPr id="328" name="Прямоугольник 32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721813" y="4543329"/>
                                        <a:ext cx="404278" cy="246221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  <p:txBody>
                                      <a:bodyPr wrap="none">
                                        <a:spAutoFit/>
                                      </a:bodyPr>
                                      <a:lstStyle/>
                                      <a:p>
                                        <a:pPr algn="ctr">
                                          <a:defRPr sz="1800" b="1" i="0" u="none" strike="noStrike" kern="1200" baseline="0">
                                            <a:solidFill>
                                              <a:prstClr val="black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pPr>
                                        <a:r>
                                          <a:rPr lang="en-US" sz="1000" dirty="0"/>
                                          <a:t>RUT</a:t>
                                        </a:r>
                                      </a:p>
                                    </p:txBody>
                                  </p:sp>
                                  <p:graphicFrame>
                                    <p:nvGraphicFramePr>
                                      <p:cNvPr id="329" name="Диаграмма 328"/>
                                      <p:cNvGraphicFramePr>
                                        <a:graphicFrameLocks/>
                                      </p:cNvGraphicFramePr>
                                      <p:nvPr>
                                        <p:extLst>
                                          <p:ext uri="{D42A27DB-BD31-4B8C-83A1-F6EECF244321}">
                                            <p14:modId xmlns:p14="http://schemas.microsoft.com/office/powerpoint/2010/main" val="440220316"/>
                                          </p:ext>
                                        </p:extLst>
                                      </p:nvPr>
                                    </p:nvGraphicFramePr>
                                    <p:xfrm>
                                      <a:off x="7103121" y="4111281"/>
                                      <a:ext cx="631706" cy="514253"/>
                                    </p:xfrm>
                                    <a:graphic>
                                      <a:graphicData uri="http://schemas.openxmlformats.org/drawingml/2006/chart">
                                        <c:chart xmlns:c="http://schemas.openxmlformats.org/drawingml/2006/chart" xmlns:r="http://schemas.openxmlformats.org/officeDocument/2006/relationships" r:id="rId32"/>
                                      </a:graphicData>
                                    </a:graphic>
                                  </p:graphicFrame>
                                  <p:sp>
                                    <p:nvSpPr>
                                      <p:cNvPr id="330" name="Прямоугольник 32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325186" y="4420218"/>
                                        <a:ext cx="535723" cy="246221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  <p:txBody>
                                      <a:bodyPr wrap="none">
                                        <a:spAutoFit/>
                                      </a:bodyPr>
                                      <a:lstStyle/>
                                      <a:p>
                                        <a:pPr algn="ctr">
                                          <a:defRPr sz="1800" b="1" i="0" u="none" strike="noStrike" kern="1200" baseline="0">
                                            <a:solidFill>
                                              <a:prstClr val="black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pPr>
                                        <a:r>
                                          <a:rPr lang="en-US" sz="1000" dirty="0"/>
                                          <a:t>TABAS</a:t>
                                        </a:r>
                                      </a:p>
                                    </p:txBody>
                                  </p:sp>
                                </p:grpSp>
                                <p:graphicFrame>
                                  <p:nvGraphicFramePr>
                                    <p:cNvPr id="324" name="Диаграмма 323"/>
                                    <p:cNvGraphicFramePr>
                                      <a:graphicFrameLocks/>
                                    </p:cNvGraphicFramePr>
                                    <p:nvPr>
                                      <p:extLst>
                                        <p:ext uri="{D42A27DB-BD31-4B8C-83A1-F6EECF244321}">
                                          <p14:modId xmlns:p14="http://schemas.microsoft.com/office/powerpoint/2010/main" val="412372932"/>
                                        </p:ext>
                                      </p:extLst>
                                    </p:nvPr>
                                  </p:nvGraphicFramePr>
                                  <p:xfrm>
                                    <a:off x="6660430" y="4074991"/>
                                    <a:ext cx="631705" cy="514252"/>
                                  </p:xfrm>
                                  <a:graphic>
                                    <a:graphicData uri="http://schemas.openxmlformats.org/drawingml/2006/chart">
                                      <c:chart xmlns:c="http://schemas.openxmlformats.org/drawingml/2006/chart" xmlns:r="http://schemas.openxmlformats.org/officeDocument/2006/relationships" r:id="rId33"/>
                                    </a:graphicData>
                                  </a:graphic>
                                </p:graphicFrame>
                                <p:sp>
                                  <p:nvSpPr>
                                    <p:cNvPr id="325" name="Прямоугольник 32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448695" y="4309014"/>
                                      <a:ext cx="537327" cy="246221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 algn="ctr">
                                        <a:defRPr sz="1800" b="1" i="0" u="none" strike="noStrike" kern="1200" baseline="0">
                                          <a:solidFill>
                                            <a:prstClr val="black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pPr>
                                      <a:r>
                                        <a:rPr lang="en-US" sz="1000" dirty="0"/>
                                        <a:t>TSAKH</a:t>
                                      </a:r>
                                    </a:p>
                                  </p:txBody>
                                </p:sp>
                              </p:grpSp>
                              <p:graphicFrame>
                                <p:nvGraphicFramePr>
                                  <p:cNvPr id="321" name="Диаграмма 320"/>
                                  <p:cNvGraphicFramePr>
                                    <a:graphicFrameLocks/>
                                  </p:cNvGraphicFramePr>
                                  <p:nvPr>
                                    <p:extLst>
                                      <p:ext uri="{D42A27DB-BD31-4B8C-83A1-F6EECF244321}">
                                        <p14:modId xmlns:p14="http://schemas.microsoft.com/office/powerpoint/2010/main" val="4078085354"/>
                                      </p:ext>
                                    </p:extLst>
                                  </p:nvPr>
                                </p:nvGraphicFramePr>
                                <p:xfrm>
                                  <a:off x="6943381" y="3946881"/>
                                  <a:ext cx="515689" cy="553359"/>
                                </p:xfrm>
                                <a:graphic>
                                  <a:graphicData uri="http://schemas.openxmlformats.org/drawingml/2006/chart">
                                    <c:chart xmlns:c="http://schemas.openxmlformats.org/drawingml/2006/chart" xmlns:r="http://schemas.openxmlformats.org/officeDocument/2006/relationships" r:id="rId34"/>
                                  </a:graphicData>
                                </a:graphic>
                              </p:graphicFrame>
                              <p:sp>
                                <p:nvSpPr>
                                  <p:cNvPr id="322" name="Прямоугольник 321"/>
                                  <p:cNvSpPr/>
                                  <p:nvPr/>
                                </p:nvSpPr>
                                <p:spPr>
                                  <a:xfrm>
                                    <a:off x="6662695" y="4062791"/>
                                    <a:ext cx="561372" cy="246221"/>
                                  </a:xfrm>
                                  <a:prstGeom prst="rect">
                                    <a:avLst/>
                                  </a:prstGeom>
                                </p:spPr>
                                <p:txBody>
                                  <a:bodyPr wrap="none">
                                    <a:spAutoFit/>
                                  </a:bodyPr>
                                  <a:lstStyle/>
                                  <a:p>
                                    <a:pPr algn="ctr">
                                      <a:defRPr sz="1800" b="1" i="0" u="none" strike="noStrike" kern="1200" baseline="0">
                                        <a:solidFill>
                                          <a:prstClr val="black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pPr>
                                    <a:r>
                                      <a:rPr lang="en-US" sz="1000" b="1" dirty="0"/>
                                      <a:t>AGHUL</a:t>
                                    </a:r>
                                    <a:endParaRPr lang="ru-RU" sz="1000" dirty="0"/>
                                  </a:p>
                                </p:txBody>
                              </p:sp>
                            </p:grpSp>
                            <p:graphicFrame>
                              <p:nvGraphicFramePr>
                                <p:cNvPr id="318" name="Диаграмма 317"/>
                                <p:cNvGraphicFramePr>
                                  <a:graphicFrameLocks/>
                                </p:cNvGraphicFramePr>
                                <p:nvPr>
                                  <p:extLst>
                                    <p:ext uri="{D42A27DB-BD31-4B8C-83A1-F6EECF244321}">
                                      <p14:modId xmlns:p14="http://schemas.microsoft.com/office/powerpoint/2010/main" val="1707528923"/>
                                    </p:ext>
                                  </p:extLst>
                                </p:nvPr>
                              </p:nvGraphicFramePr>
                              <p:xfrm>
                                <a:off x="7066662" y="3875904"/>
                                <a:ext cx="631706" cy="514253"/>
                              </p:xfrm>
                              <a:graphic>
                                <a:graphicData uri="http://schemas.openxmlformats.org/drawingml/2006/chart">
                                  <c:chart xmlns:c="http://schemas.openxmlformats.org/drawingml/2006/chart" xmlns:r="http://schemas.openxmlformats.org/officeDocument/2006/relationships" r:id="rId35"/>
                                </a:graphicData>
                              </a:graphic>
                            </p:graphicFrame>
                            <p:sp>
                              <p:nvSpPr>
                                <p:cNvPr id="319" name="Прямоугольник 318"/>
                                <p:cNvSpPr/>
                                <p:nvPr/>
                              </p:nvSpPr>
                              <p:spPr>
                                <a:xfrm>
                                  <a:off x="7356184" y="3841540"/>
                                  <a:ext cx="322524" cy="246221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 algn="ctr">
                                    <a:defRPr sz="1800" b="1" i="0" u="none" strike="noStrike" kern="1200" baseline="0">
                                      <a:solidFill>
                                        <a:prstClr val="black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pPr>
                                  <a:r>
                                    <a:rPr lang="en-US" sz="1000" dirty="0" smtClean="0"/>
                                    <a:t>AZ</a:t>
                                  </a:r>
                                  <a:endParaRPr lang="en-US" sz="1000" dirty="0"/>
                                </a:p>
                              </p:txBody>
                            </p:sp>
                          </p:grpSp>
                          <p:graphicFrame>
                            <p:nvGraphicFramePr>
                              <p:cNvPr id="315" name="Диаграмма 314"/>
                              <p:cNvGraphicFramePr>
                                <a:graphicFrameLocks/>
                              </p:cNvGraphicFramePr>
                              <p:nvPr>
                                <p:extLst>
                                  <p:ext uri="{D42A27DB-BD31-4B8C-83A1-F6EECF244321}">
                                    <p14:modId xmlns:p14="http://schemas.microsoft.com/office/powerpoint/2010/main" val="2320212382"/>
                                  </p:ext>
                                </p:extLst>
                              </p:nvPr>
                            </p:nvGraphicFramePr>
                            <p:xfrm>
                              <a:off x="6774646" y="3439347"/>
                              <a:ext cx="645279" cy="525303"/>
                            </p:xfrm>
                            <a:graphic>
                              <a:graphicData uri="http://schemas.openxmlformats.org/drawingml/2006/chart">
                                <c:chart xmlns:c="http://schemas.openxmlformats.org/drawingml/2006/chart" xmlns:r="http://schemas.openxmlformats.org/officeDocument/2006/relationships" r:id="rId36"/>
                              </a:graphicData>
                            </a:graphic>
                          </p:graphicFrame>
                          <p:sp>
                            <p:nvSpPr>
                              <p:cNvPr id="316" name="Прямоугольник 315"/>
                              <p:cNvSpPr/>
                              <p:nvPr/>
                            </p:nvSpPr>
                            <p:spPr>
                              <a:xfrm>
                                <a:off x="7145520" y="3492066"/>
                                <a:ext cx="495649" cy="246221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pPr algn="ctr">
                                  <a:defRPr sz="1800" b="1" i="0" u="none" strike="noStrike" kern="1200" baseline="0">
                                    <a:solidFill>
                                      <a:prstClr val="black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pPr>
                                <a:r>
                                  <a:rPr lang="en-US" sz="1000" dirty="0"/>
                                  <a:t>DARG</a:t>
                                </a:r>
                              </a:p>
                            </p:txBody>
                          </p:sp>
                        </p:grpSp>
                        <p:graphicFrame>
                          <p:nvGraphicFramePr>
                            <p:cNvPr id="312" name="Диаграмма 311"/>
                            <p:cNvGraphicFramePr>
                              <a:graphicFrameLocks/>
                            </p:cNvGraphicFramePr>
                            <p:nvPr>
                              <p:extLst>
                                <p:ext uri="{D42A27DB-BD31-4B8C-83A1-F6EECF244321}">
                                  <p14:modId xmlns:p14="http://schemas.microsoft.com/office/powerpoint/2010/main" val="1673285517"/>
                                </p:ext>
                              </p:extLst>
                            </p:nvPr>
                          </p:nvGraphicFramePr>
                          <p:xfrm>
                            <a:off x="6564422" y="3711116"/>
                            <a:ext cx="587697" cy="507068"/>
                          </p:xfrm>
                          <a:graphic>
                            <a:graphicData uri="http://schemas.openxmlformats.org/drawingml/2006/chart">
                              <c:chart xmlns:c="http://schemas.openxmlformats.org/drawingml/2006/chart" xmlns:r="http://schemas.openxmlformats.org/officeDocument/2006/relationships" r:id="rId37"/>
                            </a:graphicData>
                          </a:graphic>
                        </p:graphicFrame>
                        <p:sp>
                          <p:nvSpPr>
                            <p:cNvPr id="313" name="Прямоугольник 312"/>
                            <p:cNvSpPr/>
                            <p:nvPr/>
                          </p:nvSpPr>
                          <p:spPr>
                            <a:xfrm>
                              <a:off x="6893936" y="3838651"/>
                              <a:ext cx="447558" cy="246221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 algn="ctr">
                                <a:defRPr sz="1800" b="1" i="0" u="none" strike="noStrike" kern="1200" baseline="0">
                                  <a:solidFill>
                                    <a:prstClr val="black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pPr>
                              <a:r>
                                <a:rPr lang="en-US" sz="1000" dirty="0" smtClean="0"/>
                                <a:t>LAKS</a:t>
                              </a:r>
                              <a:endParaRPr lang="en-US" sz="1000" dirty="0"/>
                            </a:p>
                          </p:txBody>
                        </p:sp>
                      </p:grpSp>
                      <p:graphicFrame>
                        <p:nvGraphicFramePr>
                          <p:cNvPr id="309" name="Диаграмма 308"/>
                          <p:cNvGraphicFramePr>
                            <a:graphicFrameLocks/>
                          </p:cNvGraphicFramePr>
                          <p:nvPr>
                            <p:extLst>
                              <p:ext uri="{D42A27DB-BD31-4B8C-83A1-F6EECF244321}">
                                <p14:modId xmlns:p14="http://schemas.microsoft.com/office/powerpoint/2010/main" val="2048294747"/>
                              </p:ext>
                            </p:extLst>
                          </p:nvPr>
                        </p:nvGraphicFramePr>
                        <p:xfrm>
                          <a:off x="6264847" y="3861401"/>
                          <a:ext cx="587697" cy="507068"/>
                        </p:xfrm>
                        <a:graphic>
                          <a:graphicData uri="http://schemas.openxmlformats.org/drawingml/2006/chart">
                            <c:chart xmlns:c="http://schemas.openxmlformats.org/drawingml/2006/chart" xmlns:r="http://schemas.openxmlformats.org/officeDocument/2006/relationships" r:id="rId38"/>
                          </a:graphicData>
                        </a:graphic>
                      </p:graphicFrame>
                      <p:sp>
                        <p:nvSpPr>
                          <p:cNvPr id="310" name="Прямоугольник 309"/>
                          <p:cNvSpPr/>
                          <p:nvPr/>
                        </p:nvSpPr>
                        <p:spPr>
                          <a:xfrm>
                            <a:off x="6098757" y="4084872"/>
                            <a:ext cx="460382" cy="246221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algn="ctr">
                              <a:defRPr sz="1800" b="1" i="0" u="none" strike="noStrike" kern="1200" baseline="0">
                                <a:solidFill>
                                  <a:sysClr val="windowText" lastClr="000000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pPr>
                            <a:r>
                              <a:rPr lang="en-US" sz="1000" dirty="0"/>
                              <a:t>BEZH</a:t>
                            </a:r>
                          </a:p>
                        </p:txBody>
                      </p:sp>
                    </p:grpSp>
                    <p:graphicFrame>
                      <p:nvGraphicFramePr>
                        <p:cNvPr id="306" name="Диаграмма 305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941743348"/>
                            </p:ext>
                          </p:extLst>
                        </p:nvPr>
                      </p:nvGraphicFramePr>
                      <p:xfrm>
                        <a:off x="6134360" y="3758148"/>
                        <a:ext cx="558648" cy="499338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39"/>
                        </a:graphicData>
                      </a:graphic>
                    </p:graphicFrame>
                    <p:sp>
                      <p:nvSpPr>
                        <p:cNvPr id="307" name="Прямоугольник 306"/>
                        <p:cNvSpPr/>
                        <p:nvPr/>
                      </p:nvSpPr>
                      <p:spPr>
                        <a:xfrm>
                          <a:off x="6011569" y="3895484"/>
                          <a:ext cx="385042" cy="24622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defRPr sz="1800" b="1" i="0" u="none" strike="noStrike" kern="1200" baseline="0">
                              <a:solidFill>
                                <a:prstClr val="black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000" dirty="0" smtClean="0"/>
                            <a:t>GIN</a:t>
                          </a:r>
                          <a:endParaRPr lang="en-US" sz="1000" dirty="0"/>
                        </a:p>
                      </p:txBody>
                    </p:sp>
                  </p:grpSp>
                  <p:graphicFrame>
                    <p:nvGraphicFramePr>
                      <p:cNvPr id="303" name="Диаграмма 302"/>
                      <p:cNvGraphicFramePr>
                        <a:graphicFrameLocks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452155529"/>
                          </p:ext>
                        </p:extLst>
                      </p:nvPr>
                    </p:nvGraphicFramePr>
                    <p:xfrm>
                      <a:off x="6262463" y="3626375"/>
                      <a:ext cx="631706" cy="514253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40"/>
                      </a:graphicData>
                    </a:graphic>
                  </p:graphicFrame>
                  <p:sp>
                    <p:nvSpPr>
                      <p:cNvPr id="304" name="Прямоугольник 303"/>
                      <p:cNvSpPr/>
                      <p:nvPr/>
                    </p:nvSpPr>
                    <p:spPr>
                      <a:xfrm>
                        <a:off x="6548891" y="3662673"/>
                        <a:ext cx="495649" cy="24622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 sz="1800" b="1" i="0" u="none" strike="noStrike" kern="1200" baseline="0">
                            <a:solidFill>
                              <a:prstClr val="black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rPr lang="en-US" sz="1000" dirty="0"/>
                          <a:t>GUNZ</a:t>
                        </a:r>
                      </a:p>
                    </p:txBody>
                  </p:sp>
                </p:grpSp>
                <p:graphicFrame>
                  <p:nvGraphicFramePr>
                    <p:cNvPr id="300" name="Диаграмма 299"/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566144772"/>
                        </p:ext>
                      </p:extLst>
                    </p:nvPr>
                  </p:nvGraphicFramePr>
                  <p:xfrm>
                    <a:off x="6090129" y="3503144"/>
                    <a:ext cx="633176" cy="51545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41"/>
                    </a:graphicData>
                  </a:graphic>
                </p:graphicFrame>
                <p:sp>
                  <p:nvSpPr>
                    <p:cNvPr id="301" name="Прямоугольник 300"/>
                    <p:cNvSpPr/>
                    <p:nvPr/>
                  </p:nvSpPr>
                  <p:spPr>
                    <a:xfrm>
                      <a:off x="6020386" y="3592430"/>
                      <a:ext cx="367408" cy="2462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000" dirty="0" smtClean="0"/>
                        <a:t>TIN</a:t>
                      </a:r>
                      <a:endParaRPr lang="en-US" sz="1000" dirty="0"/>
                    </a:p>
                  </p:txBody>
                </p:sp>
              </p:grpSp>
              <p:graphicFrame>
                <p:nvGraphicFramePr>
                  <p:cNvPr id="297" name="Диаграмма 296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06702441"/>
                      </p:ext>
                    </p:extLst>
                  </p:nvPr>
                </p:nvGraphicFramePr>
                <p:xfrm>
                  <a:off x="6502866" y="3140378"/>
                  <a:ext cx="587697" cy="50706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2"/>
                  </a:graphicData>
                </a:graphic>
              </p:graphicFrame>
              <p:sp>
                <p:nvSpPr>
                  <p:cNvPr id="298" name="Прямоугольник 297"/>
                  <p:cNvSpPr/>
                  <p:nvPr/>
                </p:nvSpPr>
                <p:spPr>
                  <a:xfrm>
                    <a:off x="6774273" y="3348189"/>
                    <a:ext cx="486031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 smtClean="0"/>
                      <a:t>AVAR</a:t>
                    </a:r>
                    <a:endParaRPr lang="en-US" sz="1000" dirty="0"/>
                  </a:p>
                </p:txBody>
              </p:sp>
            </p:grpSp>
            <p:graphicFrame>
              <p:nvGraphicFramePr>
                <p:cNvPr id="359" name="Диаграмма 35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93887752"/>
                    </p:ext>
                  </p:extLst>
                </p:nvPr>
              </p:nvGraphicFramePr>
              <p:xfrm>
                <a:off x="6147183" y="3338801"/>
                <a:ext cx="626382" cy="52233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3"/>
                </a:graphicData>
              </a:graphic>
            </p:graphicFrame>
            <p:sp>
              <p:nvSpPr>
                <p:cNvPr id="360" name="Прямоугольник 359"/>
                <p:cNvSpPr/>
                <p:nvPr/>
              </p:nvSpPr>
              <p:spPr>
                <a:xfrm>
                  <a:off x="5952857" y="3426374"/>
                  <a:ext cx="516488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 dirty="0"/>
                    <a:t>CHAM</a:t>
                  </a:r>
                  <a:endParaRPr lang="ru-RU" sz="1000" b="1" dirty="0"/>
                </a:p>
              </p:txBody>
            </p:sp>
          </p:grpSp>
          <p:graphicFrame>
            <p:nvGraphicFramePr>
              <p:cNvPr id="162" name="Диаграмма 16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02320530"/>
                  </p:ext>
                </p:extLst>
              </p:nvPr>
            </p:nvGraphicFramePr>
            <p:xfrm>
              <a:off x="6357944" y="3274821"/>
              <a:ext cx="633176" cy="5154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4"/>
              </a:graphicData>
            </a:graphic>
          </p:graphicFrame>
          <p:sp>
            <p:nvSpPr>
              <p:cNvPr id="1036" name="Прямоугольник 1035"/>
              <p:cNvSpPr/>
              <p:nvPr/>
            </p:nvSpPr>
            <p:spPr>
              <a:xfrm>
                <a:off x="6334729" y="3230801"/>
                <a:ext cx="46198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BOTL</a:t>
                </a:r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320302" y="785089"/>
            <a:ext cx="4948694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900" dirty="0" smtClean="0"/>
              <a:t>ABKH-</a:t>
            </a:r>
            <a:r>
              <a:rPr lang="ru-RU" sz="900" dirty="0" smtClean="0"/>
              <a:t>Абхазы</a:t>
            </a:r>
            <a:r>
              <a:rPr lang="ru-RU" sz="900" dirty="0"/>
              <a:t>; </a:t>
            </a:r>
            <a:r>
              <a:rPr lang="en-US" sz="900" dirty="0"/>
              <a:t>ADYG-</a:t>
            </a:r>
            <a:r>
              <a:rPr lang="ru-RU" sz="900" dirty="0" err="1"/>
              <a:t>Адыги</a:t>
            </a:r>
            <a:r>
              <a:rPr lang="ru-RU" sz="900" dirty="0"/>
              <a:t>; </a:t>
            </a:r>
            <a:r>
              <a:rPr lang="en-US" sz="900" dirty="0"/>
              <a:t>AGHUL-</a:t>
            </a:r>
            <a:r>
              <a:rPr lang="ru-RU" sz="900" dirty="0"/>
              <a:t>Агулы</a:t>
            </a:r>
            <a:r>
              <a:rPr lang="ru-RU" sz="900" dirty="0" smtClean="0"/>
              <a:t>; </a:t>
            </a:r>
            <a:r>
              <a:rPr lang="en-US" sz="900" dirty="0" smtClean="0"/>
              <a:t>AVAR-</a:t>
            </a:r>
            <a:r>
              <a:rPr lang="ru-RU" sz="900" dirty="0"/>
              <a:t>Аварцы; </a:t>
            </a:r>
            <a:r>
              <a:rPr lang="en-US" sz="900" dirty="0"/>
              <a:t>AZ-</a:t>
            </a:r>
            <a:r>
              <a:rPr lang="ru-RU" sz="900" dirty="0"/>
              <a:t>Азербайджанцы; </a:t>
            </a:r>
            <a:r>
              <a:rPr lang="en-US" sz="900" dirty="0" smtClean="0"/>
              <a:t>BEZH-</a:t>
            </a:r>
            <a:r>
              <a:rPr lang="ru-RU" sz="900" dirty="0" err="1"/>
              <a:t>Бежтинцы</a:t>
            </a:r>
            <a:r>
              <a:rPr lang="ru-RU" sz="900" dirty="0"/>
              <a:t>; </a:t>
            </a:r>
            <a:r>
              <a:rPr lang="en-US" sz="900" dirty="0"/>
              <a:t>BOTL-</a:t>
            </a:r>
            <a:r>
              <a:rPr lang="ru-RU" sz="900" dirty="0" err="1"/>
              <a:t>Ботлихцы</a:t>
            </a:r>
            <a:r>
              <a:rPr lang="ru-RU" sz="900" dirty="0"/>
              <a:t>; </a:t>
            </a:r>
            <a:r>
              <a:rPr lang="en-US" sz="900" dirty="0" smtClean="0"/>
              <a:t>CHAM-</a:t>
            </a:r>
            <a:r>
              <a:rPr lang="ru-RU" sz="900" dirty="0" err="1"/>
              <a:t>Чамалинцы</a:t>
            </a:r>
            <a:r>
              <a:rPr lang="ru-RU" sz="900" dirty="0"/>
              <a:t>; </a:t>
            </a:r>
            <a:r>
              <a:rPr lang="en-US" sz="900" dirty="0"/>
              <a:t>CHECH-</a:t>
            </a:r>
            <a:r>
              <a:rPr lang="ru-RU" sz="900" dirty="0"/>
              <a:t>Чеченцы; </a:t>
            </a:r>
            <a:r>
              <a:rPr lang="en-US" sz="900" dirty="0"/>
              <a:t>CHERK-</a:t>
            </a:r>
            <a:r>
              <a:rPr lang="ru-RU" sz="900" dirty="0"/>
              <a:t>Черкесы; </a:t>
            </a:r>
            <a:r>
              <a:rPr lang="en-US" sz="900" dirty="0" smtClean="0"/>
              <a:t>DARG-</a:t>
            </a:r>
            <a:r>
              <a:rPr lang="ru-RU" sz="900" dirty="0" smtClean="0"/>
              <a:t>Даргинцы; </a:t>
            </a:r>
            <a:br>
              <a:rPr lang="ru-RU" sz="900" dirty="0" smtClean="0"/>
            </a:br>
            <a:r>
              <a:rPr lang="en-US" sz="900" dirty="0" smtClean="0"/>
              <a:t>GIN-</a:t>
            </a:r>
            <a:r>
              <a:rPr lang="ru-RU" sz="900" dirty="0" err="1"/>
              <a:t>Генухцы</a:t>
            </a:r>
            <a:r>
              <a:rPr lang="ru-RU" sz="900" dirty="0"/>
              <a:t>; </a:t>
            </a:r>
            <a:r>
              <a:rPr lang="en-US" sz="900" dirty="0"/>
              <a:t>GUNZ-</a:t>
            </a:r>
            <a:r>
              <a:rPr lang="ru-RU" sz="900" dirty="0" err="1"/>
              <a:t>Гунзибцы</a:t>
            </a:r>
            <a:r>
              <a:rPr lang="ru-RU" sz="900" dirty="0"/>
              <a:t>; </a:t>
            </a:r>
            <a:r>
              <a:rPr lang="en-US" sz="900" dirty="0"/>
              <a:t>ING-</a:t>
            </a:r>
            <a:r>
              <a:rPr lang="ru-RU" sz="900" dirty="0"/>
              <a:t>Ингуши; </a:t>
            </a:r>
            <a:r>
              <a:rPr lang="en-US" sz="900" dirty="0"/>
              <a:t>KAR-</a:t>
            </a:r>
            <a:r>
              <a:rPr lang="ru-RU" sz="900" dirty="0" err="1"/>
              <a:t>Караногайцы</a:t>
            </a:r>
            <a:r>
              <a:rPr lang="ru-RU" sz="900" dirty="0"/>
              <a:t>; </a:t>
            </a:r>
            <a:r>
              <a:rPr lang="en-US" sz="900" dirty="0"/>
              <a:t>KARA-</a:t>
            </a:r>
            <a:r>
              <a:rPr lang="ru-RU" sz="900" dirty="0"/>
              <a:t>Карачаевцы; 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KHVAR-</a:t>
            </a:r>
            <a:r>
              <a:rPr lang="ru-RU" sz="900" dirty="0" err="1"/>
              <a:t>Хваршины</a:t>
            </a:r>
            <a:r>
              <a:rPr lang="ru-RU" sz="900" dirty="0"/>
              <a:t>; </a:t>
            </a:r>
            <a:r>
              <a:rPr lang="en-US" sz="900" dirty="0"/>
              <a:t>KUM-</a:t>
            </a:r>
            <a:r>
              <a:rPr lang="ru-RU" sz="900" dirty="0"/>
              <a:t>Кумыки; </a:t>
            </a:r>
            <a:r>
              <a:rPr lang="en-US" sz="900" dirty="0"/>
              <a:t>LAKS-</a:t>
            </a:r>
            <a:r>
              <a:rPr lang="ru-RU" sz="900" dirty="0"/>
              <a:t>Лакцы; </a:t>
            </a:r>
            <a:r>
              <a:rPr lang="en-US" sz="900" dirty="0" smtClean="0"/>
              <a:t>MING-</a:t>
            </a:r>
            <a:r>
              <a:rPr lang="ru-RU" sz="900" dirty="0"/>
              <a:t>Мегрелы</a:t>
            </a:r>
            <a:r>
              <a:rPr lang="ru-RU" sz="900" dirty="0" smtClean="0"/>
              <a:t>; </a:t>
            </a:r>
            <a:r>
              <a:rPr lang="en-US" sz="900" dirty="0"/>
              <a:t>RUT-</a:t>
            </a:r>
            <a:r>
              <a:rPr lang="ru-RU" sz="900" dirty="0" err="1"/>
              <a:t>Рутульцы</a:t>
            </a:r>
            <a:r>
              <a:rPr lang="ru-RU" sz="900" dirty="0"/>
              <a:t>; </a:t>
            </a:r>
            <a:r>
              <a:rPr lang="en-US" sz="900" dirty="0"/>
              <a:t>TABAS-</a:t>
            </a:r>
            <a:r>
              <a:rPr lang="ru-RU" sz="900" dirty="0" err="1"/>
              <a:t>Табасараны</a:t>
            </a:r>
            <a:r>
              <a:rPr lang="ru-RU" sz="900" dirty="0"/>
              <a:t>; </a:t>
            </a:r>
            <a:r>
              <a:rPr lang="en-US" sz="900" dirty="0" smtClean="0"/>
              <a:t>TIN-</a:t>
            </a:r>
            <a:r>
              <a:rPr lang="ru-RU" sz="900" dirty="0" err="1"/>
              <a:t>Тиндинцы</a:t>
            </a:r>
            <a:r>
              <a:rPr lang="ru-RU" sz="900" dirty="0"/>
              <a:t>; </a:t>
            </a:r>
            <a:r>
              <a:rPr lang="en-US" sz="900" dirty="0"/>
              <a:t>TSAKH-</a:t>
            </a:r>
            <a:r>
              <a:rPr lang="ru-RU" sz="900" dirty="0"/>
              <a:t>Цахуры; </a:t>
            </a:r>
            <a:r>
              <a:rPr lang="en-US" sz="900" dirty="0"/>
              <a:t>TSEZ-</a:t>
            </a:r>
            <a:r>
              <a:rPr lang="ru-RU" sz="900" dirty="0" err="1" smtClean="0"/>
              <a:t>Цезы</a:t>
            </a:r>
            <a:endParaRPr lang="ru-RU" sz="9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586686" y="3819915"/>
            <a:ext cx="244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Выявленные корреляции свидетельствуют об </a:t>
            </a:r>
            <a:r>
              <a:rPr lang="ru-RU" sz="1400" dirty="0" err="1" smtClean="0"/>
              <a:t>адаптив</a:t>
            </a:r>
            <a:r>
              <a:rPr lang="ru-RU" sz="1400" dirty="0" smtClean="0"/>
              <a:t>-ной значимости </a:t>
            </a:r>
            <a:r>
              <a:rPr lang="ru-RU" sz="1400" dirty="0" err="1" smtClean="0"/>
              <a:t>вариабель-ности</a:t>
            </a:r>
            <a:r>
              <a:rPr lang="ru-RU" sz="1400" dirty="0" smtClean="0"/>
              <a:t> </a:t>
            </a:r>
            <a:r>
              <a:rPr lang="ru-RU" sz="1400" dirty="0"/>
              <a:t>гена </a:t>
            </a:r>
            <a:r>
              <a:rPr lang="ru-RU" sz="1400" i="1" dirty="0"/>
              <a:t>EPAS</a:t>
            </a:r>
            <a:r>
              <a:rPr lang="ru-RU" sz="1400" dirty="0"/>
              <a:t>1. </a:t>
            </a:r>
          </a:p>
        </p:txBody>
      </p:sp>
      <p:pic>
        <p:nvPicPr>
          <p:cNvPr id="1026" name="Picture 2" descr="Новые технологии в диагностике и лечении наследственных болезней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20" y="42938"/>
            <a:ext cx="712460" cy="7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77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13010</TotalTime>
  <Words>669</Words>
  <Application>Microsoft Office PowerPoint</Application>
  <PresentationFormat>Экран (16:9)</PresentationFormat>
  <Paragraphs>123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Генетический ландшафт адаптации человека к экстремальным условиям среды: корреляция полиморфизма гена EPAS1  с климато-географическими факторами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Генетический ландшафт адаптации человека к экстремальным условиям среды: корреляция полиморфизма гена EPAS1  с климато-географическими факторами</dc:title>
  <dc:creator>Хитринская Ирина Юрьевна</dc:creator>
  <cp:lastModifiedBy>Хитринская Ирина Юрьевна          </cp:lastModifiedBy>
  <cp:revision>46</cp:revision>
  <cp:lastPrinted>2025-04-24T05:40:46Z</cp:lastPrinted>
  <dcterms:created xsi:type="dcterms:W3CDTF">2025-04-15T04:37:45Z</dcterms:created>
  <dcterms:modified xsi:type="dcterms:W3CDTF">2025-04-25T01:52:50Z</dcterms:modified>
</cp:coreProperties>
</file>